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4"/>
  </p:notesMasterIdLst>
  <p:sldIdLst>
    <p:sldId id="334" r:id="rId2"/>
    <p:sldId id="335" r:id="rId3"/>
    <p:sldId id="336" r:id="rId4"/>
    <p:sldId id="337" r:id="rId5"/>
    <p:sldId id="338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257" r:id="rId14"/>
    <p:sldId id="317" r:id="rId15"/>
    <p:sldId id="324" r:id="rId16"/>
    <p:sldId id="327" r:id="rId17"/>
    <p:sldId id="318" r:id="rId18"/>
    <p:sldId id="329" r:id="rId19"/>
    <p:sldId id="332" r:id="rId20"/>
    <p:sldId id="331" r:id="rId21"/>
    <p:sldId id="333" r:id="rId22"/>
    <p:sldId id="330" r:id="rId23"/>
  </p:sldIdLst>
  <p:sldSz cx="12192000" cy="6858000"/>
  <p:notesSz cx="6858000" cy="12192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957"/>
    <p:restoredTop sz="94669"/>
  </p:normalViewPr>
  <p:slideViewPr>
    <p:cSldViewPr>
      <p:cViewPr varScale="1">
        <p:scale>
          <a:sx n="103" d="100"/>
          <a:sy n="103" d="100"/>
        </p:scale>
        <p:origin x="126" y="3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6" d="100"/>
        <a:sy n="7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jpg>
</file>

<file path=ppt/media/image20.jpeg>
</file>

<file path=ppt/media/image21.png>
</file>

<file path=ppt/media/image22.jpg>
</file>

<file path=ppt/media/image23.jpe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tiff>
</file>

<file path=ppt/media/image31.tiff>
</file>

<file path=ppt/media/image32.jpeg>
</file>

<file path=ppt/media/image33.png>
</file>

<file path=ppt/media/image34.png>
</file>

<file path=ppt/media/image35.jpeg>
</file>

<file path=ppt/media/image36.jpg>
</file>

<file path=ppt/media/image37.png>
</file>

<file path=ppt/media/image38.png>
</file>

<file path=ppt/media/image39.png>
</file>

<file path=ppt/media/image4.jpg>
</file>

<file path=ppt/media/image40.tiff>
</file>

<file path=ppt/media/image41.png>
</file>

<file path=ppt/media/image43.png>
</file>

<file path=ppt/media/image45.png>
</file>

<file path=ppt/media/image5.png>
</file>

<file path=ppt/media/image50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Kopfzeilenplatzhalt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Datumsplatzhalt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C34BD089-8A0D-C540-9FDE-525BDFD3E38D}" type="datetimeFigureOut">
              <a:t>6/11/2019</a:t>
            </a:fld>
            <a:endParaRPr lang="de-DE"/>
          </a:p>
        </p:txBody>
      </p:sp>
      <p:sp>
        <p:nvSpPr>
          <p:cNvPr id="6" name="Folienbildplatzhalter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de-DE"/>
          </a:p>
        </p:txBody>
      </p:sp>
      <p:sp>
        <p:nvSpPr>
          <p:cNvPr id="7" name="Notizen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086F9DC0-F094-8F48-B3AE-FB781DFEB359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3388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66A666-DAFD-4346-9B29-712D4A73057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0473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6F9DC0-F094-8F48-B3AE-FB781DFEB359}" type="slidenum">
              <a:rPr lang="uk-UA" smtClean="0"/>
              <a:t>14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792718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27A931-8A70-A846-B9BE-EEF683BEDD3D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3398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27A931-8A70-A846-B9BE-EEF683BEDD3D}" type="slidenum">
              <a:rPr lang="de-DE" smtClean="0"/>
              <a:pPr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67439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27A931-8A70-A846-B9BE-EEF683BEDD3D}" type="slidenum">
              <a:rPr lang="de-DE" smtClean="0"/>
              <a:pPr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34980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27A931-8A70-A846-B9BE-EEF683BEDD3D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31816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27A931-8A70-A846-B9BE-EEF683BEDD3D}" type="slidenum">
              <a:rPr lang="de-DE" smtClean="0"/>
              <a:pPr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71417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27A931-8A70-A846-B9BE-EEF683BEDD3D}" type="slidenum">
              <a:rPr lang="de-DE" smtClean="0"/>
              <a:pPr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75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DDC2D0-3DB5-499B-AF5F-F66CEF1D6B3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7196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D4A12C8-2C28-4570-BF40-EA4A75B97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5865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4A12C8-2C28-4570-BF40-EA4A75B97A0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35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66A666-DAFD-4346-9B29-712D4A73057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749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84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702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3EE173-C65B-DF41-A434-E80CB53D4B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06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6F9DC0-F094-8F48-B3AE-FB781DFEB359}" type="slidenum">
              <a:rPr lang="uk-UA" smtClean="0"/>
              <a:t>13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11519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Log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6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3162300" y="2672884"/>
            <a:ext cx="6320913" cy="12373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Nur Tite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</p:spPr>
        <p:txBody>
          <a:bodyPr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6" name="Bild 6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7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8" name="Textplatzhalter 9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Le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6" name="Bild 4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Nur Bild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Bildplatzhalter 7"/>
          <p:cNvSpPr>
            <a:spLocks noGrp="1"/>
          </p:cNvSpPr>
          <p:nvPr>
            <p:ph type="pic" sz="quarter" idx="13"/>
          </p:nvPr>
        </p:nvSpPr>
        <p:spPr bwMode="auto">
          <a:xfrm>
            <a:off x="0" y="0"/>
            <a:ext cx="12192000" cy="6858000"/>
          </a:xfrm>
        </p:spPr>
        <p:txBody>
          <a:bodyPr/>
          <a:lstStyle/>
          <a:p>
            <a:pPr>
              <a:defRPr/>
            </a:pPr>
            <a:r>
              <a:rPr lang="de-DE"/>
              <a:t>Bild durch Klicken auf Symbol hinzufügen</a:t>
            </a:r>
          </a:p>
        </p:txBody>
      </p:sp>
      <p:sp>
        <p:nvSpPr>
          <p:cNvPr id="5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  <p:pic>
        <p:nvPicPr>
          <p:cNvPr id="7" name="Bild 11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itel + 2 Inhalte vertik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</p:spPr>
        <p:txBody>
          <a:bodyPr/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5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479424" y="1412876"/>
            <a:ext cx="5580000" cy="4751998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277037" y="1412876"/>
            <a:ext cx="5580000" cy="4751998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9" name="Bild 9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+ 2 Inhalte vertik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479424" y="1412875"/>
            <a:ext cx="5580000" cy="4751999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5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277037" y="1412875"/>
            <a:ext cx="5580000" cy="4751999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8" name="Bild 11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 + 2 Inhalte horizont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</p:spPr>
        <p:txBody>
          <a:bodyPr/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479423" y="1412875"/>
            <a:ext cx="11377613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sp>
        <p:nvSpPr>
          <p:cNvPr id="8" name="Inhaltsplatzhalter 2"/>
          <p:cNvSpPr>
            <a:spLocks noGrp="1"/>
          </p:cNvSpPr>
          <p:nvPr>
            <p:ph idx="14"/>
          </p:nvPr>
        </p:nvSpPr>
        <p:spPr bwMode="auto">
          <a:xfrm>
            <a:off x="479424" y="3897850"/>
            <a:ext cx="11377614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pic>
        <p:nvPicPr>
          <p:cNvPr id="9" name="Bild 7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+ 2 Inhalte horizont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>
            <a:spLocks noGrp="1"/>
          </p:cNvSpPr>
          <p:nvPr>
            <p:ph idx="1"/>
          </p:nvPr>
        </p:nvSpPr>
        <p:spPr bwMode="auto">
          <a:xfrm>
            <a:off x="479423" y="1412875"/>
            <a:ext cx="11377613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sp>
        <p:nvSpPr>
          <p:cNvPr id="7" name="Inhaltsplatzhalter 2"/>
          <p:cNvSpPr>
            <a:spLocks noGrp="1"/>
          </p:cNvSpPr>
          <p:nvPr>
            <p:ph idx="14"/>
          </p:nvPr>
        </p:nvSpPr>
        <p:spPr bwMode="auto">
          <a:xfrm>
            <a:off x="479424" y="3897850"/>
            <a:ext cx="11377614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pic>
        <p:nvPicPr>
          <p:cNvPr id="8" name="Bild 9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 + 3 Inhalte vertik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</p:spPr>
        <p:txBody>
          <a:bodyPr/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5"/>
            <a:ext cx="36468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 bwMode="auto">
          <a:xfrm>
            <a:off x="8210237" y="1412875"/>
            <a:ext cx="36468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8" name="Inhaltsplatzhalter 2"/>
          <p:cNvSpPr>
            <a:spLocks noGrp="1"/>
          </p:cNvSpPr>
          <p:nvPr>
            <p:ph idx="14"/>
          </p:nvPr>
        </p:nvSpPr>
        <p:spPr bwMode="auto">
          <a:xfrm>
            <a:off x="4344831" y="1412875"/>
            <a:ext cx="36468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+ 3 Inhalte vertik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5"/>
            <a:ext cx="36468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en-GB"/>
          </a:p>
        </p:txBody>
      </p:sp>
      <p:sp>
        <p:nvSpPr>
          <p:cNvPr id="6" name="Inhaltsplatzhalter 2"/>
          <p:cNvSpPr>
            <a:spLocks noGrp="1"/>
          </p:cNvSpPr>
          <p:nvPr>
            <p:ph idx="13"/>
          </p:nvPr>
        </p:nvSpPr>
        <p:spPr bwMode="auto">
          <a:xfrm>
            <a:off x="8210237" y="1412875"/>
            <a:ext cx="36468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7" name="Inhaltsplatzhalter 2"/>
          <p:cNvSpPr>
            <a:spLocks noGrp="1"/>
          </p:cNvSpPr>
          <p:nvPr>
            <p:ph idx="14"/>
          </p:nvPr>
        </p:nvSpPr>
        <p:spPr bwMode="auto">
          <a:xfrm>
            <a:off x="4344831" y="1412875"/>
            <a:ext cx="36468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131720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en-GB"/>
              <a:t>Intel Round Table | Dr. David Brayford | 13.03.2019 </a:t>
            </a:r>
          </a:p>
        </p:txBody>
      </p:sp>
      <p:pic>
        <p:nvPicPr>
          <p:cNvPr id="9" name="Bild 1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 lang="en-GB"/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5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slide 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Gruppieren 1"/>
          <p:cNvGrpSpPr/>
          <p:nvPr userDrawn="1"/>
        </p:nvGrpSpPr>
        <p:grpSpPr bwMode="auto">
          <a:xfrm>
            <a:off x="0" y="0"/>
            <a:ext cx="12192000" cy="6165850"/>
            <a:chOff x="0" y="0"/>
            <a:chExt cx="12192000" cy="6165850"/>
          </a:xfrm>
        </p:grpSpPr>
        <p:pic>
          <p:nvPicPr>
            <p:cNvPr id="5" name="Bild 9"/>
            <p:cNvPicPr>
              <a:picLocks noChangeAspect="1"/>
            </p:cNvPicPr>
            <p:nvPr userDrawn="1"/>
          </p:nvPicPr>
          <p:blipFill>
            <a:blip r:embed="rId2"/>
            <a:stretch/>
          </p:blipFill>
          <p:spPr bwMode="auto">
            <a:xfrm>
              <a:off x="0" y="0"/>
              <a:ext cx="12192000" cy="6165850"/>
            </a:xfrm>
            <a:prstGeom prst="rect">
              <a:avLst/>
            </a:prstGeom>
          </p:spPr>
        </p:pic>
        <p:sp>
          <p:nvSpPr>
            <p:cNvPr id="6" name="Rechteck 15"/>
            <p:cNvSpPr/>
            <p:nvPr userDrawn="1"/>
          </p:nvSpPr>
          <p:spPr bwMode="auto">
            <a:xfrm>
              <a:off x="0" y="0"/>
              <a:ext cx="12192000" cy="6165850"/>
            </a:xfrm>
            <a:prstGeom prst="rect">
              <a:avLst/>
            </a:prstGeom>
            <a:gradFill>
              <a:gsLst>
                <a:gs pos="0">
                  <a:srgbClr val="137DFF">
                    <a:alpha val="80000"/>
                  </a:srgbClr>
                </a:gs>
                <a:gs pos="50000">
                  <a:srgbClr val="003980">
                    <a:alpha val="69804"/>
                  </a:srgbClr>
                </a:gs>
                <a:gs pos="100000">
                  <a:srgbClr val="00234E">
                    <a:alpha val="69804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de-DE"/>
            </a:p>
          </p:txBody>
        </p:sp>
      </p:grp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8" name="Inhaltsplatzhalter 11"/>
          <p:cNvSpPr>
            <a:spLocks noGrp="1"/>
          </p:cNvSpPr>
          <p:nvPr>
            <p:ph sz="quarter" idx="13"/>
          </p:nvPr>
        </p:nvSpPr>
        <p:spPr bwMode="auto">
          <a:xfrm>
            <a:off x="479425" y="3897313"/>
            <a:ext cx="5580062" cy="1326105"/>
          </a:xfrm>
          <a:prstGeom prst="rect">
            <a:avLst/>
          </a:prstGeom>
          <a:solidFill>
            <a:schemeClr val="accent3">
              <a:alpha val="60000"/>
            </a:schemeClr>
          </a:solidFill>
        </p:spPr>
        <p:txBody>
          <a:bodyPr wrap="square" lIns="288000" tIns="108000" rIns="216000" bIns="108000" anchor="b" anchorCtr="0">
            <a:spAutoFit/>
          </a:bodyPr>
          <a:lstStyle>
            <a:lvl1pPr marL="0" indent="0">
              <a:buFontTx/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10" name="Bild 10"/>
          <p:cNvPicPr>
            <a:picLocks noChangeAspect="1"/>
          </p:cNvPicPr>
          <p:nvPr userDrawn="1"/>
        </p:nvPicPr>
        <p:blipFill>
          <a:blip r:embed="rId3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el + 4 Inhalte vertik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</p:spPr>
        <p:txBody>
          <a:bodyPr/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5"/>
            <a:ext cx="26820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 bwMode="auto">
          <a:xfrm>
            <a:off x="9175038" y="1412875"/>
            <a:ext cx="26820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8" name="Inhaltsplatzhalter 2"/>
          <p:cNvSpPr>
            <a:spLocks noGrp="1"/>
          </p:cNvSpPr>
          <p:nvPr>
            <p:ph idx="14"/>
          </p:nvPr>
        </p:nvSpPr>
        <p:spPr bwMode="auto">
          <a:xfrm>
            <a:off x="3377488" y="1412875"/>
            <a:ext cx="26820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9" name="Inhaltsplatzhalter 2"/>
          <p:cNvSpPr>
            <a:spLocks noGrp="1"/>
          </p:cNvSpPr>
          <p:nvPr>
            <p:ph idx="15"/>
          </p:nvPr>
        </p:nvSpPr>
        <p:spPr bwMode="auto">
          <a:xfrm>
            <a:off x="6275552" y="1413413"/>
            <a:ext cx="26820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11" name="Bild 11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+ 4 Inhalte vertik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5"/>
            <a:ext cx="26820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6" name="Inhaltsplatzhalter 2"/>
          <p:cNvSpPr>
            <a:spLocks noGrp="1"/>
          </p:cNvSpPr>
          <p:nvPr>
            <p:ph idx="13"/>
          </p:nvPr>
        </p:nvSpPr>
        <p:spPr bwMode="auto">
          <a:xfrm>
            <a:off x="9175038" y="1412875"/>
            <a:ext cx="26820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7" name="Inhaltsplatzhalter 2"/>
          <p:cNvSpPr>
            <a:spLocks noGrp="1"/>
          </p:cNvSpPr>
          <p:nvPr>
            <p:ph idx="14"/>
          </p:nvPr>
        </p:nvSpPr>
        <p:spPr bwMode="auto">
          <a:xfrm>
            <a:off x="3377488" y="1412875"/>
            <a:ext cx="26820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8" name="Inhaltsplatzhalter 2"/>
          <p:cNvSpPr>
            <a:spLocks noGrp="1"/>
          </p:cNvSpPr>
          <p:nvPr>
            <p:ph idx="15"/>
          </p:nvPr>
        </p:nvSpPr>
        <p:spPr bwMode="auto">
          <a:xfrm>
            <a:off x="6275552" y="1413413"/>
            <a:ext cx="2682000" cy="4751999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10" name="Bild 13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11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12" name="Textplatzhalter 9"/>
          <p:cNvSpPr>
            <a:spLocks noGrp="1"/>
          </p:cNvSpPr>
          <p:nvPr>
            <p:ph type="body" sz="quarter" idx="16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el + 4 Inhalte horizont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</p:spPr>
        <p:txBody>
          <a:bodyPr/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5"/>
            <a:ext cx="5580000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 bwMode="auto">
          <a:xfrm>
            <a:off x="6277038" y="1412875"/>
            <a:ext cx="5580000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8" name="Inhaltsplatzhalter 2"/>
          <p:cNvSpPr>
            <a:spLocks noGrp="1"/>
          </p:cNvSpPr>
          <p:nvPr>
            <p:ph idx="14"/>
          </p:nvPr>
        </p:nvSpPr>
        <p:spPr bwMode="auto">
          <a:xfrm>
            <a:off x="479424" y="3897850"/>
            <a:ext cx="5580000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9" name="Inhaltsplatzhalter 2"/>
          <p:cNvSpPr>
            <a:spLocks noGrp="1"/>
          </p:cNvSpPr>
          <p:nvPr>
            <p:ph idx="15"/>
          </p:nvPr>
        </p:nvSpPr>
        <p:spPr bwMode="auto">
          <a:xfrm>
            <a:off x="6277038" y="3897850"/>
            <a:ext cx="5580000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11" name="Bild 11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+ 4 Inhalte horizont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5"/>
            <a:ext cx="5580000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6" name="Inhaltsplatzhalter 2"/>
          <p:cNvSpPr>
            <a:spLocks noGrp="1"/>
          </p:cNvSpPr>
          <p:nvPr>
            <p:ph idx="13"/>
          </p:nvPr>
        </p:nvSpPr>
        <p:spPr bwMode="auto">
          <a:xfrm>
            <a:off x="6277038" y="1412875"/>
            <a:ext cx="5580000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7" name="Inhaltsplatzhalter 2"/>
          <p:cNvSpPr>
            <a:spLocks noGrp="1"/>
          </p:cNvSpPr>
          <p:nvPr>
            <p:ph idx="14"/>
          </p:nvPr>
        </p:nvSpPr>
        <p:spPr bwMode="auto">
          <a:xfrm>
            <a:off x="479424" y="3897850"/>
            <a:ext cx="5580000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8" name="Inhaltsplatzhalter 2"/>
          <p:cNvSpPr>
            <a:spLocks noGrp="1"/>
          </p:cNvSpPr>
          <p:nvPr>
            <p:ph idx="15"/>
          </p:nvPr>
        </p:nvSpPr>
        <p:spPr bwMode="auto">
          <a:xfrm>
            <a:off x="6277038" y="3897850"/>
            <a:ext cx="5580000" cy="2268000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10" name="Bild 13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11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12" name="Textplatzhalter 9"/>
          <p:cNvSpPr>
            <a:spLocks noGrp="1"/>
          </p:cNvSpPr>
          <p:nvPr>
            <p:ph type="body" sz="quarter" idx="16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 + 2 Boxen Eyecatch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</p:spPr>
        <p:txBody>
          <a:bodyPr/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5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6277038" y="1412875"/>
            <a:ext cx="5580000" cy="4752975"/>
          </a:xfrm>
          <a:prstGeom prst="rect">
            <a:avLst/>
          </a:prstGeom>
          <a:solidFill>
            <a:schemeClr val="tx2"/>
          </a:solidFill>
          <a:ln w="38100" cap="sq">
            <a:noFill/>
            <a:miter lim="800000"/>
          </a:ln>
        </p:spPr>
        <p:txBody>
          <a:bodyPr vert="horz" wrap="square" lIns="180000" tIns="144000" rIns="180000" bIns="144000" rtlCol="0">
            <a:noAutofit/>
          </a:bodyPr>
          <a:lstStyle>
            <a:lvl1pPr marL="252000" indent="-252000">
              <a:defRPr lang="de-DE" sz="2200">
                <a:solidFill>
                  <a:schemeClr val="bg1"/>
                </a:solidFill>
                <a:latin typeface="Arial"/>
                <a:ea typeface="Arial"/>
                <a:cs typeface="Arial"/>
              </a:defRPr>
            </a:lvl1pPr>
            <a:lvl2pPr>
              <a:defRPr lang="de-DE"/>
            </a:lvl2pPr>
            <a:lvl3pPr>
              <a:defRPr lang="de-DE"/>
            </a:lvl3pPr>
            <a:lvl4pPr>
              <a:defRPr lang="de-DE"/>
            </a:lvl4pPr>
            <a:lvl5pPr>
              <a:defRPr lang="de-DE"/>
            </a:lvl5pPr>
          </a:lstStyle>
          <a:p>
            <a:pPr marL="252000" lvl="0" indent="-252000" algn="l" defTabSz="914400">
              <a:lnSpc>
                <a:spcPct val="100000"/>
              </a:lnSpc>
              <a:spcBef>
                <a:spcPts val="400"/>
              </a:spcBef>
              <a:buFont typeface="Arial"/>
              <a:buChar char="•"/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sp>
        <p:nvSpPr>
          <p:cNvPr id="8" name="Inhaltsplatzhalter 2"/>
          <p:cNvSpPr>
            <a:spLocks noGrp="1"/>
          </p:cNvSpPr>
          <p:nvPr>
            <p:ph idx="13"/>
          </p:nvPr>
        </p:nvSpPr>
        <p:spPr bwMode="auto">
          <a:xfrm>
            <a:off x="479425" y="1412874"/>
            <a:ext cx="5580000" cy="4752975"/>
          </a:xfrm>
          <a:prstGeom prst="rect">
            <a:avLst/>
          </a:prstGeom>
          <a:ln w="38100" cap="sq">
            <a:solidFill>
              <a:schemeClr val="bg2"/>
            </a:solidFill>
            <a:miter lim="800000"/>
          </a:ln>
        </p:spPr>
        <p:txBody>
          <a:bodyPr lIns="180000" tIns="144000" rIns="180000" bIns="144000">
            <a:noAutofit/>
          </a:bodyPr>
          <a:lstStyle>
            <a:lvl1pPr>
              <a:defRPr lang="de-DE" sz="2200">
                <a:solidFill>
                  <a:schemeClr val="tx1"/>
                </a:solidFill>
                <a:latin typeface="Arial"/>
                <a:ea typeface="Arial"/>
                <a:cs typeface="Arial"/>
              </a:defRPr>
            </a:lvl1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pic>
        <p:nvPicPr>
          <p:cNvPr id="9" name="Bild 11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+ 2 Boxen Eyecatch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6277038" y="1412875"/>
            <a:ext cx="5580000" cy="4752975"/>
          </a:xfrm>
          <a:prstGeom prst="rect">
            <a:avLst/>
          </a:prstGeom>
          <a:solidFill>
            <a:schemeClr val="tx2"/>
          </a:solidFill>
          <a:ln w="38100" cap="sq">
            <a:noFill/>
            <a:miter lim="800000"/>
          </a:ln>
        </p:spPr>
        <p:txBody>
          <a:bodyPr vert="horz" wrap="square" lIns="180000" tIns="144000" rIns="180000" bIns="144000" rtlCol="0">
            <a:noAutofit/>
          </a:bodyPr>
          <a:lstStyle>
            <a:lvl1pPr marL="252000" indent="-252000">
              <a:defRPr lang="de-DE" sz="2200">
                <a:solidFill>
                  <a:schemeClr val="bg1"/>
                </a:solidFill>
                <a:latin typeface="Arial"/>
                <a:ea typeface="Arial"/>
                <a:cs typeface="Arial"/>
              </a:defRPr>
            </a:lvl1pPr>
            <a:lvl2pPr>
              <a:defRPr lang="de-DE"/>
            </a:lvl2pPr>
            <a:lvl3pPr>
              <a:defRPr lang="de-DE"/>
            </a:lvl3pPr>
            <a:lvl4pPr>
              <a:defRPr lang="de-DE"/>
            </a:lvl4pPr>
            <a:lvl5pPr>
              <a:defRPr lang="de-DE"/>
            </a:lvl5pPr>
          </a:lstStyle>
          <a:p>
            <a:pPr marL="252000" lvl="0" indent="-252000" algn="l" defTabSz="914400">
              <a:lnSpc>
                <a:spcPct val="100000"/>
              </a:lnSpc>
              <a:spcBef>
                <a:spcPts val="400"/>
              </a:spcBef>
              <a:buFont typeface="Arial"/>
              <a:buChar char="•"/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7" name="Inhaltsplatzhalter 2"/>
          <p:cNvSpPr>
            <a:spLocks noGrp="1"/>
          </p:cNvSpPr>
          <p:nvPr>
            <p:ph idx="14"/>
          </p:nvPr>
        </p:nvSpPr>
        <p:spPr bwMode="auto">
          <a:xfrm>
            <a:off x="479425" y="1412875"/>
            <a:ext cx="5580000" cy="4752975"/>
          </a:xfrm>
          <a:prstGeom prst="rect">
            <a:avLst/>
          </a:prstGeom>
          <a:ln w="38100" cap="sq">
            <a:solidFill>
              <a:schemeClr val="bg2"/>
            </a:solidFill>
            <a:miter lim="800000"/>
          </a:ln>
        </p:spPr>
        <p:txBody>
          <a:bodyPr lIns="180000" tIns="144000" rIns="180000" bIns="144000">
            <a:noAutofit/>
          </a:bodyPr>
          <a:lstStyle>
            <a:lvl1pPr>
              <a:defRPr lang="de-DE" sz="2200">
                <a:solidFill>
                  <a:schemeClr val="tx1"/>
                </a:solidFill>
                <a:latin typeface="Arial"/>
                <a:ea typeface="Arial"/>
                <a:cs typeface="Arial"/>
              </a:defRPr>
            </a:lvl1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pic>
        <p:nvPicPr>
          <p:cNvPr id="8" name="Bild 13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 + Text Eyecatcher link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5" y="333375"/>
            <a:ext cx="10182599" cy="360099"/>
          </a:xfrm>
        </p:spPr>
        <p:txBody>
          <a:bodyPr anchor="t" anchorCtr="0"/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3377488" y="1412875"/>
            <a:ext cx="8479550" cy="4752000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479424" y="1412875"/>
            <a:ext cx="2682875" cy="4752000"/>
          </a:xfrm>
          <a:prstGeom prst="rect">
            <a:avLst/>
          </a:prstGeom>
          <a:solidFill>
            <a:schemeClr val="tx2"/>
          </a:solidFill>
        </p:spPr>
        <p:txBody>
          <a:bodyPr vert="horz" wrap="square" lIns="180000" tIns="144000" rIns="180000" bIns="144000" rtlCol="0">
            <a:noAutofit/>
          </a:bodyPr>
          <a:lstStyle>
            <a:lvl1pPr>
              <a:defRPr lang="de-DE" sz="2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914400">
              <a:lnSpc>
                <a:spcPct val="100000"/>
              </a:lnSpc>
              <a:spcBef>
                <a:spcPts val="400"/>
              </a:spcBef>
              <a:buFont typeface="Arial"/>
              <a:buNone/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9" name="Bild 10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+ Text Eyecatcher link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>
            <a:spLocks noGrp="1"/>
          </p:cNvSpPr>
          <p:nvPr>
            <p:ph idx="1"/>
          </p:nvPr>
        </p:nvSpPr>
        <p:spPr bwMode="auto">
          <a:xfrm>
            <a:off x="3377488" y="1412875"/>
            <a:ext cx="8479550" cy="4752000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5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479424" y="1412875"/>
            <a:ext cx="2682875" cy="4752000"/>
          </a:xfrm>
          <a:prstGeom prst="rect">
            <a:avLst/>
          </a:prstGeom>
          <a:solidFill>
            <a:schemeClr val="tx2"/>
          </a:solidFill>
        </p:spPr>
        <p:txBody>
          <a:bodyPr vert="horz" wrap="square" lIns="180000" tIns="144000" rIns="180000" bIns="144000" rtlCol="0">
            <a:noAutofit/>
          </a:bodyPr>
          <a:lstStyle>
            <a:lvl1pPr>
              <a:defRPr lang="de-DE" sz="2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914400">
              <a:lnSpc>
                <a:spcPct val="100000"/>
              </a:lnSpc>
              <a:spcBef>
                <a:spcPts val="400"/>
              </a:spcBef>
              <a:buFont typeface="Arial"/>
              <a:buNone/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8" name="Bild 1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 + Text Eyecatcher recht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5" y="333375"/>
            <a:ext cx="10182599" cy="360099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5"/>
            <a:ext cx="8478127" cy="4751999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9175750" y="1412875"/>
            <a:ext cx="2681288" cy="4751999"/>
          </a:xfrm>
          <a:prstGeom prst="rect">
            <a:avLst/>
          </a:prstGeom>
          <a:solidFill>
            <a:schemeClr val="tx2"/>
          </a:solidFill>
        </p:spPr>
        <p:txBody>
          <a:bodyPr wrap="square" lIns="180000" tIns="144000" rIns="180000" bIns="144000" rtlCol="0">
            <a:noAutofit/>
          </a:bodyPr>
          <a:lstStyle>
            <a:lvl1pPr marL="0" indent="0">
              <a:buNone/>
              <a:defRPr lang="de-DE" sz="2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9" name="Bild 9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+ Text Eyecatcher recht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5"/>
            <a:ext cx="8478127" cy="4751999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5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9175750" y="1412875"/>
            <a:ext cx="2681288" cy="4751999"/>
          </a:xfrm>
          <a:prstGeom prst="rect">
            <a:avLst/>
          </a:prstGeom>
          <a:solidFill>
            <a:schemeClr val="tx2"/>
          </a:solidFill>
        </p:spPr>
        <p:txBody>
          <a:bodyPr wrap="square" lIns="180000" tIns="144000" rIns="180000" bIns="144000" rtlCol="0">
            <a:noAutofit/>
          </a:bodyPr>
          <a:lstStyle>
            <a:lvl1pPr marL="0" indent="0">
              <a:buNone/>
              <a:defRPr lang="de-DE" sz="2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8" name="Bild 11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4_Titelslide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4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5" name="Grafik 10"/>
          <p:cNvPicPr>
            <a:picLocks noChangeAspect="1"/>
          </p:cNvPicPr>
          <p:nvPr userDrawn="1"/>
        </p:nvPicPr>
        <p:blipFill>
          <a:blip r:embed="rId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hteck 11"/>
          <p:cNvSpPr/>
          <p:nvPr userDrawn="1"/>
        </p:nvSpPr>
        <p:spPr bwMode="auto"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rgbClr val="137DFF">
                  <a:alpha val="80000"/>
                </a:srgbClr>
              </a:gs>
              <a:gs pos="50000">
                <a:srgbClr val="003980">
                  <a:alpha val="69804"/>
                </a:srgbClr>
              </a:gs>
              <a:gs pos="100000">
                <a:srgbClr val="00234E">
                  <a:alpha val="6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7" name="Foliennummernplatzhalter 5"/>
          <p:cNvSpPr>
            <a:spLocks noGrp="1"/>
          </p:cNvSpPr>
          <p:nvPr userDrawn="1">
            <p:ph type="sldNum" sz="quarter" idx="12"/>
          </p:nvPr>
        </p:nvSpPr>
        <p:spPr bwMode="auto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8" name="Inhaltsplatzhalter 11"/>
          <p:cNvSpPr>
            <a:spLocks noGrp="1"/>
          </p:cNvSpPr>
          <p:nvPr userDrawn="1">
            <p:ph sz="quarter" idx="13"/>
          </p:nvPr>
        </p:nvSpPr>
        <p:spPr bwMode="auto">
          <a:xfrm>
            <a:off x="479425" y="3897313"/>
            <a:ext cx="5580062" cy="1326105"/>
          </a:xfrm>
          <a:prstGeom prst="rect">
            <a:avLst/>
          </a:prstGeom>
          <a:solidFill>
            <a:schemeClr val="accent3">
              <a:alpha val="60000"/>
            </a:schemeClr>
          </a:solidFill>
        </p:spPr>
        <p:txBody>
          <a:bodyPr wrap="square" lIns="288000" tIns="108000" rIns="216000" bIns="108000" anchor="t" anchorCtr="0">
            <a:spAutoFit/>
          </a:bodyPr>
          <a:lstStyle>
            <a:lvl1pPr marL="0" indent="0">
              <a:buFontTx/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</p:txBody>
      </p:sp>
      <p:pic>
        <p:nvPicPr>
          <p:cNvPr id="9" name="Bild 8"/>
          <p:cNvPicPr>
            <a:picLocks noChangeAspect="1"/>
          </p:cNvPicPr>
          <p:nvPr userDrawn="1"/>
        </p:nvPicPr>
        <p:blipFill>
          <a:blip r:embed="rId4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 + Bild Eyecatcher link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Bildplatzhalter 2"/>
          <p:cNvSpPr>
            <a:spLocks noGrp="1"/>
          </p:cNvSpPr>
          <p:nvPr>
            <p:ph type="pic" idx="1"/>
          </p:nvPr>
        </p:nvSpPr>
        <p:spPr bwMode="auto">
          <a:xfrm>
            <a:off x="3377488" y="1412875"/>
            <a:ext cx="8479550" cy="4752000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de-DE"/>
              <a:t>Bild durch Klicken auf Symbol hinzufügen</a:t>
            </a:r>
            <a:endParaRPr/>
          </a:p>
        </p:txBody>
      </p:sp>
      <p:sp>
        <p:nvSpPr>
          <p:cNvPr id="5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6" name="Titelplatzhalter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479424" y="1412875"/>
            <a:ext cx="2682875" cy="4752000"/>
          </a:xfrm>
          <a:prstGeom prst="rect">
            <a:avLst/>
          </a:prstGeom>
          <a:solidFill>
            <a:schemeClr val="tx2"/>
          </a:solidFill>
        </p:spPr>
        <p:txBody>
          <a:bodyPr vert="horz" wrap="square" lIns="180000" tIns="144000" rIns="180000" bIns="144000" rtlCol="0">
            <a:noAutofit/>
          </a:bodyPr>
          <a:lstStyle>
            <a:lvl1pPr marL="0" indent="0">
              <a:buFontTx/>
              <a:buNone/>
              <a:defRPr lang="de-DE" sz="2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914400">
              <a:lnSpc>
                <a:spcPct val="100000"/>
              </a:lnSpc>
              <a:spcBef>
                <a:spcPts val="400"/>
              </a:spcBef>
              <a:buFont typeface="Arial"/>
              <a:buNone/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pic>
        <p:nvPicPr>
          <p:cNvPr id="9" name="Bild 1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+ Bild Eyecatcher link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Bildplatzhalter 2"/>
          <p:cNvSpPr>
            <a:spLocks noGrp="1"/>
          </p:cNvSpPr>
          <p:nvPr>
            <p:ph type="pic" idx="1"/>
          </p:nvPr>
        </p:nvSpPr>
        <p:spPr bwMode="auto">
          <a:xfrm>
            <a:off x="3377488" y="1412875"/>
            <a:ext cx="8479550" cy="4752000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de-DE"/>
              <a:t>Bild durch Klicken auf Symbol hinzufügen</a:t>
            </a:r>
            <a:endParaRPr/>
          </a:p>
        </p:txBody>
      </p:sp>
      <p:sp>
        <p:nvSpPr>
          <p:cNvPr id="5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7" name="Bild 15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8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479424" y="1412875"/>
            <a:ext cx="2682875" cy="4752000"/>
          </a:xfrm>
          <a:prstGeom prst="rect">
            <a:avLst/>
          </a:prstGeom>
          <a:solidFill>
            <a:schemeClr val="tx2"/>
          </a:solidFill>
        </p:spPr>
        <p:txBody>
          <a:bodyPr vert="horz" wrap="square" lIns="180000" tIns="144000" rIns="180000" bIns="144000" rtlCol="0">
            <a:noAutofit/>
          </a:bodyPr>
          <a:lstStyle>
            <a:lvl1pPr marL="0" indent="0">
              <a:buFontTx/>
              <a:buNone/>
              <a:defRPr lang="de-DE" sz="2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914400">
              <a:lnSpc>
                <a:spcPct val="100000"/>
              </a:lnSpc>
              <a:spcBef>
                <a:spcPts val="400"/>
              </a:spcBef>
              <a:buFont typeface="Arial"/>
              <a:buNone/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1_Le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hteck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37DFF">
                  <a:alpha val="80000"/>
                </a:srgbClr>
              </a:gs>
              <a:gs pos="50000">
                <a:srgbClr val="003980">
                  <a:alpha val="69804"/>
                </a:srgbClr>
              </a:gs>
              <a:gs pos="100000">
                <a:srgbClr val="00234E">
                  <a:alpha val="6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6" name="Bild 10"/>
          <p:cNvPicPr>
            <a:picLocks noChangeAspect="1"/>
          </p:cNvPicPr>
          <p:nvPr userDrawn="1"/>
        </p:nvPicPr>
        <p:blipFill>
          <a:blip r:embed="rId3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Blauer Verlauf">
    <p:bg>
      <p:bgPr>
        <a:gradFill>
          <a:gsLst>
            <a:gs pos="0">
              <a:srgbClr val="137DFF">
                <a:alpha val="80000"/>
              </a:srgbClr>
            </a:gs>
            <a:gs pos="50000">
              <a:srgbClr val="003980">
                <a:alpha val="70000"/>
              </a:srgbClr>
            </a:gs>
            <a:gs pos="100000">
              <a:srgbClr val="00234E">
                <a:alpha val="70000"/>
              </a:srgb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Bild 1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Blauer Title">
    <p:bg>
      <p:bgPr>
        <a:gradFill>
          <a:gsLst>
            <a:gs pos="0">
              <a:srgbClr val="137DFF">
                <a:alpha val="80000"/>
              </a:srgbClr>
            </a:gs>
            <a:gs pos="50000">
              <a:srgbClr val="003980">
                <a:alpha val="69804"/>
              </a:srgbClr>
            </a:gs>
            <a:gs pos="100000">
              <a:srgbClr val="00234E">
                <a:alpha val="69804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2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pic>
        <p:nvPicPr>
          <p:cNvPr id="5" name="Bild 1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Blauer Verlauf Title + Subtitle">
    <p:bg>
      <p:bgPr>
        <a:gradFill>
          <a:gsLst>
            <a:gs pos="0">
              <a:srgbClr val="137DFF">
                <a:alpha val="80000"/>
              </a:srgbClr>
            </a:gs>
            <a:gs pos="50000">
              <a:srgbClr val="003980">
                <a:alpha val="69804"/>
              </a:srgbClr>
            </a:gs>
            <a:gs pos="100000">
              <a:srgbClr val="00234E">
                <a:alpha val="69804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Bild 1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rgbClr val="AFD7FF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07490" y="1600203"/>
            <a:ext cx="10889396" cy="462654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6936" y="6626246"/>
            <a:ext cx="2844800" cy="7946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defTabSz="609585"/>
            <a:fld id="{EE2556C5-CE8C-6547-B838-EA80C61A4AF7}" type="slidenum">
              <a:rPr lang="en-US" smtClean="0">
                <a:solidFill>
                  <a:prstClr val="white"/>
                </a:solidFill>
              </a:rPr>
              <a:pPr defTabSz="609585"/>
              <a:t>‹Nr.›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A4AF68-98B1-4DD1-9D6C-558B3C44C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98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927"/>
            <a:ext cx="12192000" cy="685465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663574"/>
          </a:xfrm>
        </p:spPr>
        <p:txBody>
          <a:bodyPr/>
          <a:lstStyle>
            <a:lvl1pPr>
              <a:defRPr b="1" i="0">
                <a:solidFill>
                  <a:srgbClr val="393E9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fr-FR" dirty="0" smtClean="0"/>
              <a:t>TITLE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2000">
                <a:solidFill>
                  <a:srgbClr val="18AF9B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FontTx/>
              <a:buNone/>
              <a:defRPr sz="1800">
                <a:solidFill>
                  <a:srgbClr val="F28F3B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FontTx/>
              <a:buNone/>
              <a:defRPr sz="1600">
                <a:solidFill>
                  <a:srgbClr val="393E9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FontTx/>
              <a:buNone/>
              <a:defRPr sz="1600">
                <a:solidFill>
                  <a:srgbClr val="393E91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028700"/>
            <a:ext cx="10515600" cy="6191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i="1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 smtClean="0"/>
              <a:t>Subtitle</a:t>
            </a:r>
            <a:endParaRPr lang="fr-FR" dirty="0"/>
          </a:p>
        </p:txBody>
      </p:sp>
      <p:pic>
        <p:nvPicPr>
          <p:cNvPr id="24" name="Image 15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084" y="6334919"/>
            <a:ext cx="790231" cy="248777"/>
          </a:xfrm>
          <a:prstGeom prst="rect">
            <a:avLst/>
          </a:prstGeom>
        </p:spPr>
      </p:pic>
      <p:sp>
        <p:nvSpPr>
          <p:cNvPr id="25" name="Slide Number Placeholder 22"/>
          <p:cNvSpPr>
            <a:spLocks noGrp="1"/>
          </p:cNvSpPr>
          <p:nvPr>
            <p:ph type="sldNum" sz="quarter" idx="16"/>
          </p:nvPr>
        </p:nvSpPr>
        <p:spPr>
          <a:xfrm>
            <a:off x="11142518" y="6334919"/>
            <a:ext cx="422564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18AF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5E960A2-242F-CC40-87F9-290FD5864A37}" type="slidenum">
              <a:rPr lang="fr-FR" smtClean="0"/>
              <a:pPr/>
              <a:t>‹Nr.›</a:t>
            </a:fld>
            <a:endParaRPr lang="fr-FR" dirty="0"/>
          </a:p>
        </p:txBody>
      </p:sp>
      <p:sp>
        <p:nvSpPr>
          <p:cNvPr id="32" name="Footer Placeholder 31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To add your name to all slides, go to Insert &gt; Header &amp; Footer. Modify the text in the footer box and then click 'Apply to all'.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27184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-sl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927"/>
            <a:ext cx="12192000" cy="6854653"/>
          </a:xfrm>
          <a:prstGeom prst="rect">
            <a:avLst/>
          </a:prstGeom>
        </p:spPr>
      </p:pic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029541"/>
            <a:ext cx="10515600" cy="51580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i="1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 err="1" smtClean="0"/>
              <a:t>Subtitle</a:t>
            </a:r>
            <a:endParaRPr lang="fr-FR" dirty="0"/>
          </a:p>
        </p:txBody>
      </p:sp>
      <p:sp>
        <p:nvSpPr>
          <p:cNvPr id="13" name="Espace réservé pour une image  12"/>
          <p:cNvSpPr>
            <a:spLocks noGrp="1"/>
          </p:cNvSpPr>
          <p:nvPr>
            <p:ph type="pic" sz="quarter" idx="14"/>
          </p:nvPr>
        </p:nvSpPr>
        <p:spPr>
          <a:xfrm>
            <a:off x="838200" y="1706879"/>
            <a:ext cx="10515600" cy="464947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rgbClr val="393E9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fr-FR"/>
          </a:p>
        </p:txBody>
      </p:sp>
      <p:sp>
        <p:nvSpPr>
          <p:cNvPr id="17" name="Slide Number Placeholder 22"/>
          <p:cNvSpPr>
            <a:spLocks noGrp="1"/>
          </p:cNvSpPr>
          <p:nvPr>
            <p:ph type="sldNum" sz="quarter" idx="16"/>
          </p:nvPr>
        </p:nvSpPr>
        <p:spPr>
          <a:xfrm>
            <a:off x="11142518" y="6334919"/>
            <a:ext cx="422564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18AF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5E960A2-242F-CC40-87F9-290FD5864A37}" type="slidenum">
              <a:rPr lang="fr-FR" smtClean="0"/>
              <a:pPr/>
              <a:t>‹Nr.›</a:t>
            </a:fld>
            <a:endParaRPr lang="fr-FR" dirty="0"/>
          </a:p>
        </p:txBody>
      </p:sp>
      <p:pic>
        <p:nvPicPr>
          <p:cNvPr id="19" name="Image 15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084" y="6334919"/>
            <a:ext cx="790231" cy="248777"/>
          </a:xfrm>
          <a:prstGeom prst="rect">
            <a:avLst/>
          </a:prstGeom>
        </p:spPr>
      </p:pic>
      <p:sp>
        <p:nvSpPr>
          <p:cNvPr id="26" name="Footer Placeholder 2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To add your name to all slides, go to Insert &gt; Header &amp; Footer. Modify the text in the footer box and then click 'Apply to all'.</a:t>
            </a:r>
            <a:endParaRPr lang="en-GB" dirty="0"/>
          </a:p>
        </p:txBody>
      </p:sp>
      <p:sp>
        <p:nvSpPr>
          <p:cNvPr id="12" name="Titre 1"/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663574"/>
          </a:xfrm>
        </p:spPr>
        <p:txBody>
          <a:bodyPr/>
          <a:lstStyle>
            <a:lvl1pPr>
              <a:defRPr b="1" i="0">
                <a:solidFill>
                  <a:srgbClr val="393E9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fr-FR" dirty="0" smtClean="0"/>
              <a:t>TITLE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71997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3_Titelslide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9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6096000" y="-12063"/>
            <a:ext cx="6096000" cy="6870063"/>
          </a:xfrm>
          <a:prstGeom prst="rect">
            <a:avLst/>
          </a:prstGeom>
        </p:spPr>
      </p:pic>
      <p:pic>
        <p:nvPicPr>
          <p:cNvPr id="5" name="Grafik 18"/>
          <p:cNvPicPr>
            <a:picLocks noChangeAspect="1"/>
          </p:cNvPicPr>
          <p:nvPr userDrawn="1"/>
        </p:nvPicPr>
        <p:blipFill>
          <a:blip r:embed="rId3"/>
          <a:stretch/>
        </p:blipFill>
        <p:spPr bwMode="auto">
          <a:xfrm>
            <a:off x="0" y="0"/>
            <a:ext cx="7752184" cy="6858000"/>
          </a:xfrm>
          <a:prstGeom prst="rect">
            <a:avLst/>
          </a:prstGeom>
        </p:spPr>
      </p:pic>
      <p:sp>
        <p:nvSpPr>
          <p:cNvPr id="6" name="Rechteck 11"/>
          <p:cNvSpPr/>
          <p:nvPr userDrawn="1"/>
        </p:nvSpPr>
        <p:spPr bwMode="auto"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rgbClr val="137DFF">
                  <a:alpha val="80000"/>
                </a:srgbClr>
              </a:gs>
              <a:gs pos="50000">
                <a:srgbClr val="003980">
                  <a:alpha val="69804"/>
                </a:srgbClr>
              </a:gs>
              <a:gs pos="100000">
                <a:srgbClr val="00234E">
                  <a:alpha val="6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7" name="Grafik 24"/>
          <p:cNvPicPr>
            <a:picLocks noChangeAspect="1"/>
          </p:cNvPicPr>
          <p:nvPr userDrawn="1"/>
        </p:nvPicPr>
        <p:blipFill>
          <a:blip r:embed="rId4"/>
          <a:stretch/>
        </p:blipFill>
        <p:spPr bwMode="auto">
          <a:xfrm>
            <a:off x="8184231" y="5841395"/>
            <a:ext cx="3800351" cy="855575"/>
          </a:xfrm>
          <a:prstGeom prst="rect">
            <a:avLst/>
          </a:prstGeom>
        </p:spPr>
      </p:pic>
      <p:pic>
        <p:nvPicPr>
          <p:cNvPr id="8" name="Bild 8"/>
          <p:cNvPicPr>
            <a:picLocks noChangeAspect="1"/>
          </p:cNvPicPr>
          <p:nvPr userDrawn="1"/>
        </p:nvPicPr>
        <p:blipFill>
          <a:blip r:embed="rId5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_Titelslide 3">
    <p:bg>
      <p:bgPr>
        <a:gradFill>
          <a:gsLst>
            <a:gs pos="0">
              <a:srgbClr val="137DFF">
                <a:alpha val="80000"/>
              </a:srgbClr>
            </a:gs>
            <a:gs pos="50000">
              <a:srgbClr val="003980">
                <a:alpha val="69804"/>
              </a:srgbClr>
            </a:gs>
            <a:gs pos="100000">
              <a:srgbClr val="00234E">
                <a:alpha val="69804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11"/>
          <p:cNvSpPr>
            <a:spLocks noGrp="1"/>
          </p:cNvSpPr>
          <p:nvPr>
            <p:ph sz="quarter" idx="13"/>
          </p:nvPr>
        </p:nvSpPr>
        <p:spPr bwMode="auto">
          <a:xfrm>
            <a:off x="479425" y="3897313"/>
            <a:ext cx="5580062" cy="1326105"/>
          </a:xfrm>
          <a:prstGeom prst="rect">
            <a:avLst/>
          </a:prstGeom>
          <a:solidFill>
            <a:schemeClr val="accent3">
              <a:alpha val="60000"/>
            </a:schemeClr>
          </a:solidFill>
        </p:spPr>
        <p:txBody>
          <a:bodyPr wrap="square" lIns="288000" tIns="108000" rIns="216000" bIns="108000" anchor="b" anchorCtr="0">
            <a:spAutoFit/>
          </a:bodyPr>
          <a:lstStyle>
            <a:lvl1pPr marL="0" indent="0">
              <a:buFontTx/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pic>
        <p:nvPicPr>
          <p:cNvPr id="5" name="Bild 11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Titelslide 3">
    <p:bg>
      <p:bgPr>
        <a:gradFill>
          <a:gsLst>
            <a:gs pos="0">
              <a:srgbClr val="137DFF">
                <a:alpha val="80000"/>
              </a:srgbClr>
            </a:gs>
            <a:gs pos="50000">
              <a:srgbClr val="003980">
                <a:alpha val="69804"/>
              </a:srgbClr>
            </a:gs>
            <a:gs pos="100000">
              <a:srgbClr val="00234E">
                <a:alpha val="70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11"/>
          <p:cNvSpPr>
            <a:spLocks noGrp="1"/>
          </p:cNvSpPr>
          <p:nvPr>
            <p:ph sz="quarter" idx="13"/>
          </p:nvPr>
        </p:nvSpPr>
        <p:spPr bwMode="auto">
          <a:xfrm>
            <a:off x="479425" y="3897313"/>
            <a:ext cx="5580062" cy="1326105"/>
          </a:xfrm>
          <a:prstGeom prst="rect">
            <a:avLst/>
          </a:prstGeom>
          <a:solidFill>
            <a:schemeClr val="accent3">
              <a:alpha val="60000"/>
            </a:schemeClr>
          </a:solidFill>
        </p:spPr>
        <p:txBody>
          <a:bodyPr wrap="square" lIns="288000" tIns="108000" rIns="216000" bIns="108000" anchor="b" anchorCtr="0">
            <a:spAutoFit/>
          </a:bodyPr>
          <a:lstStyle>
            <a:lvl1pPr marL="0" indent="0">
              <a:buFontTx/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pic>
        <p:nvPicPr>
          <p:cNvPr id="5" name="Bild 11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1_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</p:spPr>
        <p:txBody>
          <a:bodyPr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6"/>
            <a:ext cx="11377614" cy="4751998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9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8" name="Bild 10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</p:spPr>
        <p:txBody>
          <a:bodyPr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479424" y="1412875"/>
            <a:ext cx="11377614" cy="4751999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6" name="Foliennummernplatzhalter 9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8" name="Bild 10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_Sub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>
            <a:spLocks noGrp="1"/>
          </p:cNvSpPr>
          <p:nvPr>
            <p:ph idx="1"/>
          </p:nvPr>
        </p:nvSpPr>
        <p:spPr bwMode="auto">
          <a:xfrm>
            <a:off x="479425" y="1412875"/>
            <a:ext cx="11377614" cy="4752975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br>
              <a:rPr lang="de-DE"/>
            </a:br>
            <a:r>
              <a:rPr lang="de-DE"/>
              <a:t>Zweite Ebene</a:t>
            </a:r>
            <a:br>
              <a:rPr lang="de-DE"/>
            </a:br>
            <a:r>
              <a:rPr lang="de-DE"/>
              <a:t>Dritte Ebene</a:t>
            </a:r>
            <a:br>
              <a:rPr lang="de-DE"/>
            </a:br>
            <a:r>
              <a:rPr lang="de-DE"/>
              <a:t>Vierte Ebene</a:t>
            </a:r>
            <a:br>
              <a:rPr lang="de-DE"/>
            </a:br>
            <a:r>
              <a:rPr lang="de-DE"/>
              <a:t>Fünfte Ebene</a:t>
            </a:r>
            <a:endParaRPr/>
          </a:p>
        </p:txBody>
      </p:sp>
      <p:sp>
        <p:nvSpPr>
          <p:cNvPr id="5" name="Foliennummernplatzhalter 9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 bwMode="auto">
          <a:xfrm>
            <a:off x="479426" y="638073"/>
            <a:ext cx="10474456" cy="360099"/>
          </a:xfrm>
        </p:spPr>
        <p:txBody>
          <a:bodyPr anchor="b" anchorCtr="0">
            <a:noAutofit/>
          </a:bodyPr>
          <a:lstStyle>
            <a:lvl1pPr>
              <a:defRPr sz="2600"/>
            </a:lvl1pPr>
          </a:lstStyle>
          <a:p>
            <a:pPr>
              <a:defRPr/>
            </a:pPr>
            <a:r>
              <a:rPr lang="de-DE"/>
              <a:t>Mastertitelformat bearbeiten</a:t>
            </a:r>
          </a:p>
        </p:txBody>
      </p:sp>
      <p:sp>
        <p:nvSpPr>
          <p:cNvPr id="7" name="Textplatzhalter 9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79425" y="333375"/>
            <a:ext cx="10474325" cy="2555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pic>
        <p:nvPicPr>
          <p:cNvPr id="9" name="Bild 7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1193463" y="333375"/>
            <a:ext cx="663575" cy="66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/>
          </p:nvPr>
        </p:nvSpPr>
        <p:spPr bwMode="auto">
          <a:xfrm>
            <a:off x="479426" y="333375"/>
            <a:ext cx="10474456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79425" y="1412875"/>
            <a:ext cx="11377614" cy="47529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79425" y="6541108"/>
            <a:ext cx="13898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r>
              <a:rPr lang="de-DE"/>
              <a:t>Intel Round Table | Dr. David Brayford | 13.03.2019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 bwMode="auto">
          <a:xfrm>
            <a:off x="11534052" y="6541108"/>
            <a:ext cx="322986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accent5"/>
                </a:solidFill>
                <a:latin typeface="Arial"/>
                <a:ea typeface="Arial"/>
                <a:cs typeface="Arial"/>
              </a:defRPr>
            </a:lvl1pPr>
          </a:lstStyle>
          <a:p>
            <a:pPr>
              <a:defRPr/>
            </a:pPr>
            <a:fld id="{B2DB4FC9-BFE1-2046-B7CF-BF700D81BD1A}" type="slidenum"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93" r:id="rId36"/>
    <p:sldLayoutId id="2147483694" r:id="rId37"/>
    <p:sldLayoutId id="2147483695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>
        <a:lnSpc>
          <a:spcPct val="90000"/>
        </a:lnSpc>
        <a:spcBef>
          <a:spcPts val="0"/>
        </a:spcBef>
        <a:buNone/>
        <a:defRPr sz="2600">
          <a:solidFill>
            <a:schemeClr val="tx1"/>
          </a:solidFill>
          <a:latin typeface="Arial"/>
          <a:ea typeface="Arial"/>
          <a:cs typeface="Arial"/>
        </a:defRPr>
      </a:lvl1pPr>
    </p:titleStyle>
    <p:bodyStyle>
      <a:lvl1pPr marL="252000" indent="-252000" algn="l" defTabSz="914400">
        <a:lnSpc>
          <a:spcPct val="100000"/>
        </a:lnSpc>
        <a:spcBef>
          <a:spcPts val="400"/>
        </a:spcBef>
        <a:buFont typeface="Arial"/>
        <a:buChar char="•"/>
        <a:defRPr sz="2200">
          <a:solidFill>
            <a:schemeClr val="tx1"/>
          </a:solidFill>
          <a:latin typeface="Arial"/>
          <a:ea typeface="Arial"/>
          <a:cs typeface="Arial"/>
        </a:defRPr>
      </a:lvl1pPr>
      <a:lvl2pPr marL="504000" indent="-252000" algn="l" defTabSz="914400">
        <a:lnSpc>
          <a:spcPct val="100000"/>
        </a:lnSpc>
        <a:spcBef>
          <a:spcPts val="400"/>
        </a:spcBef>
        <a:buFont typeface="Arial"/>
        <a:buChar char="•"/>
        <a:defRPr sz="2200">
          <a:solidFill>
            <a:schemeClr val="tx1"/>
          </a:solidFill>
          <a:latin typeface="Arial"/>
          <a:ea typeface="Arial"/>
          <a:cs typeface="Arial"/>
        </a:defRPr>
      </a:lvl2pPr>
      <a:lvl3pPr marL="756000" indent="-252000" algn="l" defTabSz="914400">
        <a:lnSpc>
          <a:spcPct val="100000"/>
        </a:lnSpc>
        <a:spcBef>
          <a:spcPts val="400"/>
        </a:spcBef>
        <a:buFont typeface="Arial"/>
        <a:buChar char="•"/>
        <a:defRPr sz="2200">
          <a:solidFill>
            <a:schemeClr val="tx1"/>
          </a:solidFill>
          <a:latin typeface="Arial"/>
          <a:ea typeface="Arial"/>
          <a:cs typeface="Arial"/>
        </a:defRPr>
      </a:lvl3pPr>
      <a:lvl4pPr marL="1008000" indent="-252000" algn="l" defTabSz="914400">
        <a:lnSpc>
          <a:spcPct val="100000"/>
        </a:lnSpc>
        <a:spcBef>
          <a:spcPts val="400"/>
        </a:spcBef>
        <a:buFont typeface="Arial"/>
        <a:buChar char="•"/>
        <a:defRPr sz="2200">
          <a:solidFill>
            <a:schemeClr val="tx1"/>
          </a:solidFill>
          <a:latin typeface="Arial"/>
          <a:ea typeface="Arial"/>
          <a:cs typeface="Arial"/>
        </a:defRPr>
      </a:lvl4pPr>
      <a:lvl5pPr marL="1260000" indent="-252000" algn="l" defTabSz="914400">
        <a:lnSpc>
          <a:spcPct val="100000"/>
        </a:lnSpc>
        <a:spcBef>
          <a:spcPts val="400"/>
        </a:spcBef>
        <a:buFont typeface="Arial"/>
        <a:buChar char="•"/>
        <a:defRPr sz="2200">
          <a:solidFill>
            <a:schemeClr val="tx1"/>
          </a:solidFill>
          <a:latin typeface="Arial"/>
          <a:ea typeface="Arial"/>
          <a:cs typeface="Arial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44.emf"/><Relationship Id="rId5" Type="http://schemas.openxmlformats.org/officeDocument/2006/relationships/image" Target="../media/image43.png"/><Relationship Id="rId4" Type="http://schemas.openxmlformats.org/officeDocument/2006/relationships/image" Target="../media/image4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4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6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E9BA818-2162-9A44-9A0A-45ABBED33F6D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03" y="240165"/>
            <a:ext cx="1251777" cy="8964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977" y="240164"/>
            <a:ext cx="2334600" cy="896434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171710" y="2356337"/>
            <a:ext cx="11793682" cy="135150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rgbClr val="393E9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algn="ctr"/>
            <a:r>
              <a:rPr lang="en-US" sz="4000" b="0" dirty="0" smtClean="0"/>
              <a:t>HPC and AI convergence</a:t>
            </a:r>
            <a:endParaRPr lang="en-GB" sz="4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3282462" y="6396265"/>
            <a:ext cx="4876800" cy="328068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fr-CH" sz="1600" dirty="0" smtClean="0">
                <a:solidFill>
                  <a:srgbClr val="18AF9B"/>
                </a:solidFill>
                <a:latin typeface="Arial" charset="0"/>
                <a:ea typeface="Arial" charset="0"/>
                <a:cs typeface="Arial" charset="0"/>
              </a:rPr>
              <a:t>Frankfurt</a:t>
            </a:r>
            <a:r>
              <a:rPr lang="en-GB" sz="1600" dirty="0" smtClean="0">
                <a:solidFill>
                  <a:srgbClr val="18AF9B"/>
                </a:solidFill>
                <a:latin typeface="Arial" charset="0"/>
                <a:ea typeface="Arial" charset="0"/>
                <a:cs typeface="Arial" charset="0"/>
              </a:rPr>
              <a:t>- 19/06/2019</a:t>
            </a:r>
            <a:endParaRPr lang="en-GB" sz="1600" dirty="0">
              <a:solidFill>
                <a:srgbClr val="18AF9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670763" y="5229501"/>
            <a:ext cx="10167296" cy="10391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GB" sz="1800" b="1" dirty="0">
                <a:solidFill>
                  <a:srgbClr val="2A7DBF"/>
                </a:solidFill>
              </a:rPr>
              <a:t>Sofia </a:t>
            </a:r>
            <a:r>
              <a:rPr lang="en-GB" sz="1800" b="1" dirty="0" smtClean="0">
                <a:solidFill>
                  <a:srgbClr val="2A7DBF"/>
                </a:solidFill>
              </a:rPr>
              <a:t>Vallecorsa </a:t>
            </a:r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1676399" y="4228183"/>
            <a:ext cx="9144000" cy="558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i="1" kern="1200" baseline="0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800" dirty="0"/>
          </a:p>
        </p:txBody>
      </p:sp>
      <p:sp>
        <p:nvSpPr>
          <p:cNvPr id="2" name="Rectangle 1"/>
          <p:cNvSpPr/>
          <p:nvPr/>
        </p:nvSpPr>
        <p:spPr>
          <a:xfrm>
            <a:off x="3154935" y="3677735"/>
            <a:ext cx="58272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18AF9B"/>
                </a:solidFill>
                <a:latin typeface="Arial" charset="0"/>
                <a:ea typeface="Arial" charset="0"/>
                <a:cs typeface="Arial" charset="0"/>
              </a:rPr>
              <a:t>An example from High </a:t>
            </a:r>
            <a:r>
              <a:rPr lang="en-US" sz="2400" b="1" dirty="0">
                <a:solidFill>
                  <a:srgbClr val="18AF9B"/>
                </a:solidFill>
                <a:latin typeface="Arial" charset="0"/>
                <a:ea typeface="Arial" charset="0"/>
                <a:cs typeface="Arial" charset="0"/>
              </a:rPr>
              <a:t>Energy Physics</a:t>
            </a:r>
          </a:p>
        </p:txBody>
      </p:sp>
    </p:spTree>
    <p:extLst>
      <p:ext uri="{BB962C8B-B14F-4D97-AF65-F5344CB8AC3E}">
        <p14:creationId xmlns:p14="http://schemas.microsoft.com/office/powerpoint/2010/main" val="1809920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type="body" sz="quarter" idx="13"/>
          </p:nvPr>
        </p:nvSpPr>
        <p:spPr>
          <a:xfrm>
            <a:off x="1722493" y="1785145"/>
            <a:ext cx="10515600" cy="51580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1067"/>
              </a:spcBef>
            </a:pPr>
            <a:r>
              <a:rPr lang="en-US" dirty="0" smtClean="0">
                <a:sym typeface="Helvetica"/>
              </a:rPr>
              <a:t>Generator</a:t>
            </a:r>
            <a:endParaRPr lang="en-US" dirty="0">
              <a:sym typeface="Helvetica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10</a:t>
            </a:fld>
            <a:endParaRPr lang="uk-U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918" y="623858"/>
            <a:ext cx="10515600" cy="663574"/>
          </a:xfrm>
        </p:spPr>
        <p:txBody>
          <a:bodyPr>
            <a:normAutofit/>
          </a:bodyPr>
          <a:lstStyle/>
          <a:p>
            <a:r>
              <a:rPr lang="en-US" dirty="0" smtClean="0"/>
              <a:t>3D convolutional GAN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9" t="9075" r="7279" b="57778"/>
          <a:stretch/>
        </p:blipFill>
        <p:spPr>
          <a:xfrm>
            <a:off x="3538330" y="1287432"/>
            <a:ext cx="8517835" cy="243941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75885" y="4031602"/>
            <a:ext cx="7132080" cy="2485879"/>
            <a:chOff x="1363076" y="3895870"/>
            <a:chExt cx="9261375" cy="254302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92" t="49159" r="7279" b="18177"/>
            <a:stretch/>
          </p:blipFill>
          <p:spPr>
            <a:xfrm>
              <a:off x="1363076" y="3895870"/>
              <a:ext cx="9261375" cy="243905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3241571" y="6073769"/>
              <a:ext cx="715617" cy="3651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Content Placeholder 5"/>
          <p:cNvSpPr txBox="1">
            <a:spLocks/>
          </p:cNvSpPr>
          <p:nvPr/>
        </p:nvSpPr>
        <p:spPr>
          <a:xfrm>
            <a:off x="395154" y="3468948"/>
            <a:ext cx="10515600" cy="5158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i="1" kern="1200" baseline="0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067"/>
              </a:spcBef>
            </a:pPr>
            <a:r>
              <a:rPr lang="en-US" smtClean="0">
                <a:sym typeface="Helvetica"/>
              </a:rPr>
              <a:t>Discriminator</a:t>
            </a:r>
            <a:endParaRPr lang="en-US" dirty="0">
              <a:sym typeface="Helvetica"/>
            </a:endParaRPr>
          </a:p>
        </p:txBody>
      </p:sp>
      <p:sp>
        <p:nvSpPr>
          <p:cNvPr id="12" name="Content Placeholder 5"/>
          <p:cNvSpPr txBox="1">
            <a:spLocks/>
          </p:cNvSpPr>
          <p:nvPr/>
        </p:nvSpPr>
        <p:spPr>
          <a:xfrm>
            <a:off x="8397411" y="5692291"/>
            <a:ext cx="3609059" cy="1007753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067"/>
              </a:spcBef>
            </a:pPr>
            <a:r>
              <a:rPr lang="en-US" smtClean="0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  <a:sym typeface="Helvetica"/>
              </a:rPr>
              <a:t>~1M parameters</a:t>
            </a:r>
          </a:p>
          <a:p>
            <a:pPr>
              <a:lnSpc>
                <a:spcPct val="100000"/>
              </a:lnSpc>
              <a:spcBef>
                <a:spcPts val="1067"/>
              </a:spcBef>
            </a:pPr>
            <a:r>
              <a:rPr lang="en-US" smtClean="0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  <a:sym typeface="Helvetica"/>
              </a:rPr>
              <a:t>Total model Size: 3.8MB</a:t>
            </a:r>
            <a:endParaRPr lang="en-US" dirty="0">
              <a:solidFill>
                <a:srgbClr val="2A7DBF"/>
              </a:solidFill>
              <a:latin typeface="Arial" charset="0"/>
              <a:ea typeface="Arial" charset="0"/>
              <a:cs typeface="Arial" charset="0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23949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l="-1" t="16875" r="48550" b="4568"/>
          <a:stretch/>
        </p:blipFill>
        <p:spPr>
          <a:xfrm>
            <a:off x="4429256" y="4052343"/>
            <a:ext cx="3648765" cy="267706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68004" y="365126"/>
            <a:ext cx="10515600" cy="663574"/>
          </a:xfrm>
        </p:spPr>
        <p:txBody>
          <a:bodyPr>
            <a:normAutofit/>
          </a:bodyPr>
          <a:lstStyle/>
          <a:p>
            <a:r>
              <a:rPr lang="en-US" dirty="0" smtClean="0"/>
              <a:t>Physics results validation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Comparison to Monte Carlo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4F9B401-2138-0246-9FFF-F0C20A57DA68}" type="slidenum">
              <a:rPr lang="en-US" smtClean="0"/>
              <a:t>11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976" y="1465683"/>
            <a:ext cx="3069877" cy="2031333"/>
          </a:xfrm>
          <a:prstGeom prst="rect">
            <a:avLst/>
          </a:prstGeom>
        </p:spPr>
      </p:pic>
      <p:sp>
        <p:nvSpPr>
          <p:cNvPr id="23" name="Content Placeholder 1"/>
          <p:cNvSpPr txBox="1">
            <a:spLocks/>
          </p:cNvSpPr>
          <p:nvPr/>
        </p:nvSpPr>
        <p:spPr>
          <a:xfrm>
            <a:off x="1497297" y="4116381"/>
            <a:ext cx="2345627" cy="16116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>
              <a:solidFill>
                <a:schemeClr val="accent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4" name="Content Placeholder 15"/>
          <p:cNvSpPr txBox="1">
            <a:spLocks/>
          </p:cNvSpPr>
          <p:nvPr/>
        </p:nvSpPr>
        <p:spPr>
          <a:xfrm>
            <a:off x="377599" y="4415206"/>
            <a:ext cx="3410767" cy="1439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7997" lvl="2" indent="-457163">
              <a:spcBef>
                <a:spcPts val="1600"/>
              </a:spcBef>
            </a:pPr>
            <a:endParaRPr lang="en-US" sz="2000" dirty="0">
              <a:solidFill>
                <a:schemeClr val="accent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652383" y="1655670"/>
            <a:ext cx="1026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Geant4</a:t>
            </a:r>
          </a:p>
          <a:p>
            <a:r>
              <a:rPr lang="en-US" sz="800" dirty="0">
                <a:solidFill>
                  <a:srgbClr val="002060"/>
                </a:solidFill>
              </a:rPr>
              <a:t>GAN generated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731902" y="4062432"/>
            <a:ext cx="21173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GAN generated electron shower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9" t="6271" r="8484" b="2173"/>
          <a:stretch/>
        </p:blipFill>
        <p:spPr>
          <a:xfrm>
            <a:off x="7677565" y="3244157"/>
            <a:ext cx="3861883" cy="30058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9" t="9862" r="6302"/>
          <a:stretch/>
        </p:blipFill>
        <p:spPr>
          <a:xfrm>
            <a:off x="9491580" y="1397029"/>
            <a:ext cx="2418619" cy="180934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5" t="8395" r="8255" b="5233"/>
          <a:stretch/>
        </p:blipFill>
        <p:spPr>
          <a:xfrm>
            <a:off x="9697138" y="4936637"/>
            <a:ext cx="2494863" cy="1839727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0614023" y="5773731"/>
            <a:ext cx="1316579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Y moment (width)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697894" y="3497015"/>
            <a:ext cx="12001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/>
              <a:t>Average shower section</a:t>
            </a:r>
            <a:endParaRPr lang="en-US" sz="1200" dirty="0"/>
          </a:p>
        </p:txBody>
      </p:sp>
      <p:sp>
        <p:nvSpPr>
          <p:cNvPr id="32" name="Rectangle 31"/>
          <p:cNvSpPr/>
          <p:nvPr/>
        </p:nvSpPr>
        <p:spPr>
          <a:xfrm>
            <a:off x="10697893" y="1972330"/>
            <a:ext cx="12001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Primary particle energy</a:t>
            </a:r>
          </a:p>
          <a:p>
            <a:r>
              <a:rPr lang="en-US" sz="1200" dirty="0"/>
              <a:t>(100 GeV)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185515" y="2100005"/>
            <a:ext cx="12001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Single cell response</a:t>
            </a:r>
          </a:p>
        </p:txBody>
      </p:sp>
      <p:sp>
        <p:nvSpPr>
          <p:cNvPr id="18" name="Explosion 1 17"/>
          <p:cNvSpPr/>
          <p:nvPr/>
        </p:nvSpPr>
        <p:spPr>
          <a:xfrm>
            <a:off x="6025804" y="3248593"/>
            <a:ext cx="1734976" cy="1383024"/>
          </a:xfrm>
          <a:prstGeom prst="irregularSeal1">
            <a:avLst/>
          </a:prstGeom>
          <a:solidFill>
            <a:srgbClr val="FFFFFF"/>
          </a:solidFill>
          <a:ln w="25400" cap="flat">
            <a:solidFill>
              <a:schemeClr val="accent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0959" tIns="60959" rIns="60959" bIns="60959" numCol="1" spcCol="38100" rtlCol="0" anchor="ctr">
            <a:spAutoFit/>
          </a:bodyPr>
          <a:lstStyle/>
          <a:p>
            <a:pPr defTabSz="1219170" hangingPunct="0"/>
            <a:endParaRPr lang="en-US" sz="2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04070" y="3609502"/>
            <a:ext cx="8193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entury Gothic" charset="0"/>
                <a:ea typeface="Century Gothic" charset="0"/>
                <a:cs typeface="Century Gothic" charset="0"/>
                <a:sym typeface="Helvetica"/>
              </a:rPr>
              <a:t>3D</a:t>
            </a:r>
            <a:endParaRPr lang="en-US" sz="32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1102229-447B-8744-BE9C-5BC29CB0DF8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" t="5692" r="10080" b="5706"/>
          <a:stretch/>
        </p:blipFill>
        <p:spPr>
          <a:xfrm>
            <a:off x="700323" y="1651537"/>
            <a:ext cx="3772671" cy="2643779"/>
          </a:xfrm>
          <a:prstGeom prst="rect">
            <a:avLst/>
          </a:prstGeom>
          <a:effectLst>
            <a:softEdge rad="25400"/>
          </a:effectLst>
        </p:spPr>
      </p:pic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DB96EA3C-E385-304C-8F1E-E6913C8B9AF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3345" y="4415079"/>
          <a:ext cx="4862064" cy="219456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620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0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06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2900">
                <a:tc gridSpan="3">
                  <a:txBody>
                    <a:bodyPr/>
                    <a:lstStyle/>
                    <a:p>
                      <a:pPr marL="0" marR="0" indent="0" algn="ctr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0070C0"/>
                          </a:solidFill>
                        </a:rPr>
                        <a:t>Time to create an electron shower</a:t>
                      </a:r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Method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Machine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Time/Shower</a:t>
                      </a:r>
                      <a:r>
                        <a:rPr lang="en-US" sz="1800" baseline="0" dirty="0"/>
                        <a:t> (</a:t>
                      </a:r>
                      <a:r>
                        <a:rPr lang="en-US" sz="1800" baseline="0" dirty="0" err="1"/>
                        <a:t>msec</a:t>
                      </a:r>
                      <a:r>
                        <a:rPr lang="en-US" sz="1800" baseline="0" dirty="0"/>
                        <a:t>)</a:t>
                      </a:r>
                      <a:endParaRPr lang="en-US" sz="18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rgbClr val="FF0000"/>
                          </a:solidFill>
                        </a:rPr>
                        <a:t>MC Simulation </a:t>
                      </a:r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(geant4)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Intel Xeon Platinum 8180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17000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063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GAN</a:t>
                      </a:r>
                    </a:p>
                    <a:p>
                      <a:pPr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(batch size 128)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Intel Xeon Platinum 8180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733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15" y="2007305"/>
            <a:ext cx="5154166" cy="389125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8081" y="529980"/>
            <a:ext cx="10515600" cy="663574"/>
          </a:xfrm>
        </p:spPr>
        <p:txBody>
          <a:bodyPr>
            <a:normAutofit/>
          </a:bodyPr>
          <a:lstStyle/>
          <a:p>
            <a:pPr marL="19050"/>
            <a:r>
              <a:rPr lang="en-US" dirty="0" smtClean="0"/>
              <a:t>Multi-Node Scaling Performance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430795" y="2038403"/>
            <a:ext cx="5243189" cy="3860157"/>
            <a:chOff x="6144370" y="2216752"/>
            <a:chExt cx="5846860" cy="441422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44370" y="2216752"/>
              <a:ext cx="5846860" cy="4414220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6666077" y="3549549"/>
              <a:ext cx="2505301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fr-CH" dirty="0" smtClean="0">
                  <a:solidFill>
                    <a:srgbClr val="002060"/>
                  </a:solidFill>
                  <a:latin typeface="Arial" charset="0"/>
                  <a:ea typeface="Arial" charset="0"/>
                  <a:cs typeface="Arial" charset="0"/>
                </a:rPr>
                <a:t>94% </a:t>
              </a:r>
              <a:r>
                <a:rPr lang="fr-CH" dirty="0" err="1">
                  <a:solidFill>
                    <a:srgbClr val="002060"/>
                  </a:solidFill>
                  <a:latin typeface="Arial" charset="0"/>
                  <a:ea typeface="Arial" charset="0"/>
                  <a:cs typeface="Arial" charset="0"/>
                </a:rPr>
                <a:t>scaling</a:t>
              </a:r>
              <a:r>
                <a:rPr lang="fr-CH" dirty="0">
                  <a:solidFill>
                    <a:srgbClr val="002060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fr-CH" dirty="0" err="1">
                  <a:solidFill>
                    <a:srgbClr val="002060"/>
                  </a:solidFill>
                  <a:latin typeface="Arial" charset="0"/>
                  <a:ea typeface="Arial" charset="0"/>
                  <a:cs typeface="Arial" charset="0"/>
                </a:rPr>
                <a:t>efficiency</a:t>
              </a:r>
              <a:r>
                <a:rPr lang="fr-CH" dirty="0">
                  <a:solidFill>
                    <a:srgbClr val="002060"/>
                  </a:solidFill>
                  <a:latin typeface="Arial" charset="0"/>
                  <a:ea typeface="Arial" charset="0"/>
                  <a:cs typeface="Arial" charset="0"/>
                </a:rPr>
                <a:t> up to 128 </a:t>
              </a:r>
              <a:r>
                <a:rPr lang="fr-CH" dirty="0" err="1">
                  <a:solidFill>
                    <a:srgbClr val="002060"/>
                  </a:solidFill>
                  <a:latin typeface="Arial" charset="0"/>
                  <a:ea typeface="Arial" charset="0"/>
                  <a:cs typeface="Arial" charset="0"/>
                </a:rPr>
                <a:t>nodes</a:t>
              </a:r>
              <a:endParaRPr lang="fr-CH" dirty="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975320" y="2906011"/>
            <a:ext cx="35705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fr-CH" dirty="0" smtClean="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rPr>
              <a:t>Training Time/</a:t>
            </a:r>
            <a:r>
              <a:rPr lang="fr-CH" dirty="0" err="1" smtClean="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rPr>
              <a:t>Epoch</a:t>
            </a:r>
            <a:endParaRPr lang="fr-CH" dirty="0">
              <a:solidFill>
                <a:srgbClr val="00206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65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nhaltsplatzhalter 4"/>
          <p:cNvSpPr>
            <a:spLocks noGrp="1"/>
          </p:cNvSpPr>
          <p:nvPr>
            <p:ph sz="quarter" idx="13"/>
          </p:nvPr>
        </p:nvSpPr>
        <p:spPr bwMode="auto">
          <a:xfrm>
            <a:off x="479424" y="3897313"/>
            <a:ext cx="9288983" cy="1941658"/>
          </a:xfr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>
                <a:ea typeface="ＭＳ Ｐゴシック"/>
              </a:rPr>
              <a:t>Integration of AI and HPC:</a:t>
            </a:r>
            <a:br>
              <a:rPr lang="en-US" dirty="0">
                <a:ea typeface="ＭＳ Ｐゴシック"/>
              </a:rPr>
            </a:br>
            <a:r>
              <a:rPr lang="en-US" dirty="0">
                <a:ea typeface="ＭＳ Ｐゴシック"/>
              </a:rPr>
              <a:t>High Performance AI (HPAI)</a:t>
            </a:r>
            <a:r>
              <a:rPr lang="de-DE" sz="800" dirty="0">
                <a:solidFill>
                  <a:srgbClr val="FFFFFF"/>
                </a:solidFill>
              </a:rPr>
              <a:t/>
            </a:r>
            <a:br>
              <a:rPr lang="de-DE" sz="800" dirty="0">
                <a:solidFill>
                  <a:srgbClr val="FFFFFF"/>
                </a:solidFill>
              </a:rPr>
            </a:br>
            <a:r>
              <a:rPr lang="de-DE" sz="2000" dirty="0">
                <a:solidFill>
                  <a:srgbClr val="FFFFFF"/>
                </a:solidFill>
              </a:rPr>
              <a:t/>
            </a:r>
            <a:br>
              <a:rPr lang="de-DE" sz="2000" dirty="0">
                <a:solidFill>
                  <a:srgbClr val="FFFFFF"/>
                </a:solidFill>
              </a:rPr>
            </a:br>
            <a:r>
              <a:rPr lang="de-DE" sz="2000" dirty="0" smtClean="0">
                <a:solidFill>
                  <a:srgbClr val="FFFFFF"/>
                </a:solidFill>
              </a:rPr>
              <a:t>18.06.2019 </a:t>
            </a:r>
            <a:r>
              <a:rPr lang="de-DE" sz="2000" dirty="0">
                <a:solidFill>
                  <a:srgbClr val="FFFFFF"/>
                </a:solidFill>
              </a:rPr>
              <a:t>| Dr. David </a:t>
            </a:r>
            <a:r>
              <a:rPr lang="de-DE" sz="2000" dirty="0" err="1">
                <a:solidFill>
                  <a:srgbClr val="FFFFFF"/>
                </a:solidFill>
              </a:rPr>
              <a:t>Brayford</a:t>
            </a:r>
            <a:endParaRPr lang="de-DE" sz="2000" dirty="0">
              <a:solidFill>
                <a:srgbClr val="FFFFFF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DB4FC9-BFE1-2046-B7CF-BF700D81BD1A}" type="slidenum">
              <a:rPr lang="uk-UA" smtClean="0"/>
              <a:t>13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1869738" y="6540500"/>
            <a:ext cx="322262" cy="153988"/>
          </a:xfrm>
        </p:spPr>
        <p:txBody>
          <a:bodyPr/>
          <a:lstStyle/>
          <a:p>
            <a:pPr>
              <a:defRPr/>
            </a:pPr>
            <a:fld id="{B2DB4FC9-BFE1-2046-B7CF-BF700D81BD1A}" type="slidenum">
              <a:rPr lang="uk-UA" smtClean="0"/>
              <a:t>14</a:t>
            </a:fld>
            <a:endParaRPr lang="uk-UA"/>
          </a:p>
        </p:txBody>
      </p:sp>
      <p:sp>
        <p:nvSpPr>
          <p:cNvPr id="4" name="Rectangle 3"/>
          <p:cNvSpPr/>
          <p:nvPr/>
        </p:nvSpPr>
        <p:spPr>
          <a:xfrm>
            <a:off x="2063552" y="2276872"/>
            <a:ext cx="87849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Transition AI algorithms from the laptop to supercomputer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with minimal effort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5" name="Bild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136" y="3611113"/>
            <a:ext cx="1152930" cy="1084097"/>
          </a:xfrm>
          <a:prstGeom prst="rect">
            <a:avLst/>
          </a:prstGeom>
        </p:spPr>
      </p:pic>
      <p:pic>
        <p:nvPicPr>
          <p:cNvPr id="6" name="Bild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704" y="3889675"/>
            <a:ext cx="1225354" cy="83546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 bwMode="auto">
          <a:xfrm>
            <a:off x="5591944" y="4153161"/>
            <a:ext cx="845876" cy="1"/>
          </a:xfrm>
          <a:prstGeom prst="straightConnector1">
            <a:avLst/>
          </a:prstGeom>
          <a:ln w="76200" cap="sq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5215308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“It just works”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7328" y="1196752"/>
            <a:ext cx="10474456" cy="646331"/>
            <a:chOff x="47328" y="1188041"/>
            <a:chExt cx="10474456" cy="646331"/>
          </a:xfrm>
        </p:grpSpPr>
        <p:sp>
          <p:nvSpPr>
            <p:cNvPr id="11" name="Title 1"/>
            <p:cNvSpPr txBox="1">
              <a:spLocks/>
            </p:cNvSpPr>
            <p:nvPr/>
          </p:nvSpPr>
          <p:spPr bwMode="auto">
            <a:xfrm>
              <a:off x="47328" y="1329618"/>
              <a:ext cx="10474456" cy="443198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>
                <a:lnSpc>
                  <a:spcPct val="90000"/>
                </a:lnSpc>
                <a:spcBef>
                  <a:spcPts val="0"/>
                </a:spcBef>
                <a:buNone/>
                <a:defRPr sz="2600">
                  <a:solidFill>
                    <a:schemeClr val="bg1"/>
                  </a:solidFill>
                  <a:latin typeface="Arial"/>
                  <a:ea typeface="Arial"/>
                  <a:cs typeface="Arial"/>
                </a:defRPr>
              </a:lvl1pPr>
            </a:lstStyle>
            <a:p>
              <a:pPr algn="ctr"/>
              <a:r>
                <a:rPr lang="en-US" sz="3200"/>
                <a:t>High Performance AI (HPAI) in a</a:t>
              </a:r>
              <a:endParaRPr lang="en-US" sz="32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256240" y="1188041"/>
              <a:ext cx="218521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600" dirty="0">
                  <a:solidFill>
                    <a:schemeClr val="accent6"/>
                  </a:solidFill>
                </a:rPr>
                <a:t>Container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5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DB4FC9-BFE1-2046-B7CF-BF700D81BD1A}" type="slidenum">
              <a:rPr lang="uk-UA" smtClean="0"/>
              <a:t>15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79425" y="6541108"/>
            <a:ext cx="2377254" cy="153888"/>
          </a:xfrm>
        </p:spPr>
        <p:txBody>
          <a:bodyPr/>
          <a:lstStyle/>
          <a:p>
            <a:pPr>
              <a:defRPr/>
            </a:pPr>
            <a:r>
              <a:rPr lang="de-DE" dirty="0" smtClean="0"/>
              <a:t>ISC </a:t>
            </a:r>
            <a:r>
              <a:rPr lang="de-DE" dirty="0" err="1" smtClean="0"/>
              <a:t>BoF</a:t>
            </a:r>
            <a:r>
              <a:rPr lang="de-DE" dirty="0" smtClean="0"/>
              <a:t> Dr</a:t>
            </a:r>
            <a:r>
              <a:rPr lang="de-DE" dirty="0"/>
              <a:t>. David Brayford | </a:t>
            </a:r>
            <a:r>
              <a:rPr lang="de-DE" dirty="0" smtClean="0"/>
              <a:t>18.06.2019 </a:t>
            </a:r>
            <a:endParaRPr lang="de-DE" dirty="0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479425" y="446410"/>
            <a:ext cx="10474456" cy="360099"/>
          </a:xfrm>
        </p:spPr>
        <p:txBody>
          <a:bodyPr/>
          <a:lstStyle/>
          <a:p>
            <a:r>
              <a:rPr lang="en-US" sz="4000" dirty="0"/>
              <a:t>HPAI =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-188252" y="1268761"/>
            <a:ext cx="5841952" cy="5080022"/>
            <a:chOff x="-725463" y="1268759"/>
            <a:chExt cx="5841952" cy="5080022"/>
          </a:xfrm>
        </p:grpSpPr>
        <p:sp>
          <p:nvSpPr>
            <p:cNvPr id="6" name="Triangle 5"/>
            <p:cNvSpPr/>
            <p:nvPr/>
          </p:nvSpPr>
          <p:spPr bwMode="auto">
            <a:xfrm rot="10800000">
              <a:off x="-725463" y="1268759"/>
              <a:ext cx="5841952" cy="5080022"/>
            </a:xfrm>
            <a:prstGeom prst="triangl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4900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 bwMode="auto">
            <a:xfrm>
              <a:off x="1094293" y="1348311"/>
              <a:ext cx="18829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rgbClr val="003C71"/>
                  </a:solidFill>
                </a:rPr>
                <a:t>M&amp;S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08734" y="2158467"/>
              <a:ext cx="3190947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Equation based on model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Computing driven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Numerically intensive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Creates simulations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Monte Carlo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Larger problems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Iterative methods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PDE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436484" y="1268760"/>
            <a:ext cx="5996220" cy="5112567"/>
            <a:chOff x="6364474" y="1268758"/>
            <a:chExt cx="5996220" cy="5112567"/>
          </a:xfrm>
        </p:grpSpPr>
        <p:sp>
          <p:nvSpPr>
            <p:cNvPr id="5" name="Triangle 4"/>
            <p:cNvSpPr/>
            <p:nvPr/>
          </p:nvSpPr>
          <p:spPr bwMode="auto">
            <a:xfrm rot="10800000">
              <a:off x="6364474" y="1268758"/>
              <a:ext cx="5996220" cy="5112567"/>
            </a:xfrm>
            <a:prstGeom prst="triangl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4900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 bwMode="auto">
            <a:xfrm>
              <a:off x="8389979" y="1320340"/>
              <a:ext cx="2458547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rgbClr val="003C71"/>
                  </a:solidFill>
                </a:rPr>
                <a:t>Analytics</a:t>
              </a:r>
              <a:r>
                <a:rPr lang="en-US" b="1" dirty="0">
                  <a:solidFill>
                    <a:srgbClr val="003C71"/>
                  </a:solidFill>
                </a:rPr>
                <a:t> </a:t>
              </a:r>
            </a:p>
            <a:p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401060" y="2033841"/>
              <a:ext cx="2684847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Finds patterns 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Correlations in data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Logic driven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Creates inferences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Knowledge discovery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Graphs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Data-driven science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Predictions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CNN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3C71"/>
                  </a:solidFill>
                </a:rPr>
                <a:t>RNN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680013" y="548680"/>
            <a:ext cx="6765872" cy="5832648"/>
            <a:chOff x="2195513" y="548678"/>
            <a:chExt cx="6765872" cy="5832648"/>
          </a:xfrm>
        </p:grpSpPr>
        <p:sp>
          <p:nvSpPr>
            <p:cNvPr id="4" name="Triangle 3"/>
            <p:cNvSpPr/>
            <p:nvPr/>
          </p:nvSpPr>
          <p:spPr bwMode="auto">
            <a:xfrm>
              <a:off x="2195513" y="548678"/>
              <a:ext cx="6765872" cy="5832648"/>
            </a:xfrm>
            <a:prstGeom prst="triangle">
              <a:avLst/>
            </a:prstGeom>
            <a:gradFill>
              <a:gsLst>
                <a:gs pos="0">
                  <a:srgbClr val="137DFF">
                    <a:alpha val="80000"/>
                  </a:srgbClr>
                </a:gs>
                <a:gs pos="50000">
                  <a:srgbClr val="003980">
                    <a:alpha val="69804"/>
                  </a:srgbClr>
                </a:gs>
                <a:gs pos="100000">
                  <a:srgbClr val="00234E">
                    <a:alpha val="7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07769" indent="-207769" defTabSz="554052">
                <a:buFont typeface="Arial" panose="020B0604020202020204" pitchFamily="34" charset="0"/>
                <a:buChar char="•"/>
              </a:pPr>
              <a:endParaRPr lang="en-US" dirty="0">
                <a:solidFill>
                  <a:srgbClr val="003C7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 bwMode="auto">
            <a:xfrm>
              <a:off x="4880072" y="1144483"/>
              <a:ext cx="139675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>
                  <a:solidFill>
                    <a:schemeClr val="bg1"/>
                  </a:solidFill>
                </a:rPr>
                <a:t>+</a:t>
              </a:r>
              <a:endParaRPr lang="en-US" sz="7200" dirty="0">
                <a:solidFill>
                  <a:schemeClr val="bg1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504269" y="2831447"/>
              <a:ext cx="2543944" cy="3477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Linear algebra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Matrix operations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Iterative methods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Compute intensive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Data transfer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Predictive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Probabilities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Stencil codes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Calculus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Pattern recognition</a:t>
              </a:r>
            </a:p>
            <a:p>
              <a:pPr marL="207769" indent="-207769" defTabSz="554052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chemeClr val="bg1"/>
                  </a:solidFill>
                </a:rPr>
                <a:t>Graphs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9366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nhaltsplatzhalter 2"/>
          <p:cNvSpPr>
            <a:spLocks noGrp="1"/>
          </p:cNvSpPr>
          <p:nvPr>
            <p:ph sz="half" idx="1"/>
          </p:nvPr>
        </p:nvSpPr>
        <p:spPr>
          <a:xfrm>
            <a:off x="1703512" y="1435879"/>
            <a:ext cx="9250238" cy="475199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+mn-lt"/>
                <a:cs typeface="Times New Roman" panose="02020603050405020304" pitchFamily="18" charset="0"/>
              </a:rPr>
              <a:t>Compute intensive hardware</a:t>
            </a:r>
            <a:endParaRPr lang="en-US" sz="2000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+mn-lt"/>
                <a:ea typeface="ＭＳ Ｐゴシック"/>
                <a:cs typeface="Times New Roman"/>
              </a:rPr>
              <a:t>Optimized AI frameworks (</a:t>
            </a:r>
            <a:r>
              <a:rPr lang="en-US" sz="2000" dirty="0" err="1">
                <a:latin typeface="+mn-lt"/>
                <a:ea typeface="ＭＳ Ｐゴシック"/>
                <a:cs typeface="Times New Roman"/>
              </a:rPr>
              <a:t>TensorFlow</a:t>
            </a:r>
            <a:r>
              <a:rPr lang="en-US" sz="2000" dirty="0">
                <a:latin typeface="+mn-lt"/>
                <a:ea typeface="ＭＳ Ｐゴシック"/>
                <a:cs typeface="Times New Roman"/>
              </a:rPr>
              <a:t>, </a:t>
            </a:r>
            <a:r>
              <a:rPr lang="en-US" sz="2000" dirty="0" err="1">
                <a:latin typeface="+mn-lt"/>
                <a:ea typeface="ＭＳ Ｐゴシック"/>
                <a:cs typeface="Times New Roman"/>
              </a:rPr>
              <a:t>Caffe</a:t>
            </a:r>
            <a:r>
              <a:rPr lang="en-US" sz="2000" dirty="0">
                <a:latin typeface="+mn-lt"/>
                <a:ea typeface="ＭＳ Ｐゴシック"/>
                <a:cs typeface="Times New Roman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+mn-lt"/>
                <a:cs typeface="Times New Roman" panose="02020603050405020304" pitchFamily="18" charset="0"/>
              </a:rPr>
              <a:t>Optimized software (numerical libraries, Python)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+mn-lt"/>
                <a:cs typeface="Times New Roman" panose="02020603050405020304" pitchFamily="18" charset="0"/>
              </a:rPr>
              <a:t>HPC specific software (distributed computing, workload manager)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+mn-lt"/>
                <a:cs typeface="Times New Roman" panose="02020603050405020304" pitchFamily="18" charset="0"/>
              </a:rPr>
              <a:t>Method of deploying the AI software in a simple, </a:t>
            </a:r>
            <a:r>
              <a:rPr lang="en-US" sz="2000" dirty="0" smtClean="0">
                <a:latin typeface="+mn-lt"/>
                <a:cs typeface="Times New Roman" panose="02020603050405020304" pitchFamily="18" charset="0"/>
              </a:rPr>
              <a:t>straightforward and flexible way</a:t>
            </a:r>
            <a:endParaRPr lang="en-US" sz="200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FD00-A5E7-2740-B1FF-C42AFF1C9198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3"/>
          </p:nvPr>
        </p:nvSpPr>
        <p:spPr>
          <a:xfrm>
            <a:off x="479425" y="6541108"/>
            <a:ext cx="2343590" cy="153888"/>
          </a:xfrm>
        </p:spPr>
        <p:txBody>
          <a:bodyPr/>
          <a:lstStyle/>
          <a:p>
            <a:pPr>
              <a:defRPr/>
            </a:pPr>
            <a:r>
              <a:rPr lang="de-DE" dirty="0"/>
              <a:t>ISC </a:t>
            </a:r>
            <a:r>
              <a:rPr lang="de-DE" dirty="0" err="1"/>
              <a:t>BoF</a:t>
            </a:r>
            <a:r>
              <a:rPr lang="de-DE" dirty="0"/>
              <a:t> Dr. David Brayford | 18.06.2019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ea typeface="ＭＳ Ｐゴシック"/>
              </a:rPr>
              <a:t>Requirements</a:t>
            </a:r>
            <a:r>
              <a:rPr lang="de-DE" dirty="0">
                <a:ea typeface="ＭＳ Ｐゴシック"/>
              </a:rPr>
              <a:t> </a:t>
            </a:r>
            <a:r>
              <a:rPr lang="de-DE" dirty="0" err="1">
                <a:ea typeface="ＭＳ Ｐゴシック"/>
              </a:rPr>
              <a:t>for</a:t>
            </a:r>
            <a:r>
              <a:rPr lang="de-DE" dirty="0">
                <a:ea typeface="ＭＳ Ｐゴシック"/>
              </a:rPr>
              <a:t> AI on HPC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HPAI @ LRZ</a:t>
            </a:r>
          </a:p>
        </p:txBody>
      </p:sp>
      <p:sp>
        <p:nvSpPr>
          <p:cNvPr id="12" name="Rechteck 44"/>
          <p:cNvSpPr/>
          <p:nvPr/>
        </p:nvSpPr>
        <p:spPr bwMode="auto">
          <a:xfrm>
            <a:off x="7937" y="4365104"/>
            <a:ext cx="12192000" cy="1606750"/>
          </a:xfrm>
          <a:prstGeom prst="rect">
            <a:avLst/>
          </a:prstGeom>
          <a:gradFill flip="none" rotWithShape="1">
            <a:gsLst>
              <a:gs pos="0">
                <a:srgbClr val="137DFF">
                  <a:alpha val="80000"/>
                </a:srgbClr>
              </a:gs>
              <a:gs pos="50000">
                <a:srgbClr val="003980">
                  <a:alpha val="69804"/>
                </a:srgbClr>
              </a:gs>
              <a:gs pos="100000">
                <a:srgbClr val="00234E">
                  <a:alpha val="7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44000" rIns="180000" bIns="144000" rtlCol="0" anchor="t" anchorCtr="0"/>
          <a:lstStyle/>
          <a:p>
            <a:pPr algn="ctr"/>
            <a:endParaRPr lang="en-US" sz="2800" b="1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cs typeface="Times New Roman" panose="02020603050405020304" pitchFamily="18" charset="0"/>
              </a:rPr>
              <a:t>Need to get to: “It just works”</a:t>
            </a:r>
          </a:p>
          <a:p>
            <a:pPr algn="ctr"/>
            <a:endParaRPr lang="en-US" sz="2800" b="1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algn="ctr"/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83987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95400" y="1556792"/>
            <a:ext cx="4679190" cy="22680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Package Management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chemeClr val="accent3"/>
                </a:solidFill>
              </a:rPr>
              <a:t>Frameworks have conflicting dependencies</a:t>
            </a:r>
            <a:br>
              <a:rPr lang="en-US" b="1" dirty="0">
                <a:solidFill>
                  <a:schemeClr val="accent3"/>
                </a:solidFill>
              </a:rPr>
            </a:br>
            <a:endParaRPr lang="en-US" b="1" dirty="0">
              <a:solidFill>
                <a:schemeClr val="accent3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92D050"/>
                </a:solidFill>
                <a:sym typeface="Wingdings" pitchFamily="2" charset="2"/>
              </a:rPr>
              <a:t></a:t>
            </a:r>
            <a:r>
              <a:rPr lang="en-US" b="1" dirty="0">
                <a:solidFill>
                  <a:srgbClr val="92D050"/>
                </a:solidFill>
              </a:rPr>
              <a:t>The frameworks &amp; their dependencies need to be combined in a single module</a:t>
            </a:r>
            <a:br>
              <a:rPr lang="en-US" b="1" dirty="0">
                <a:solidFill>
                  <a:srgbClr val="92D050"/>
                </a:solidFill>
              </a:rPr>
            </a:br>
            <a:endParaRPr lang="en-US" b="1" dirty="0">
              <a:solidFill>
                <a:srgbClr val="92D05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chemeClr val="accent3"/>
                </a:solidFill>
              </a:rPr>
              <a:t>Rapid update cycles</a:t>
            </a:r>
            <a:br>
              <a:rPr lang="en-US" b="1" dirty="0">
                <a:solidFill>
                  <a:schemeClr val="accent3"/>
                </a:solidFill>
              </a:rPr>
            </a:br>
            <a:endParaRPr lang="en-US" b="1" dirty="0">
              <a:solidFill>
                <a:schemeClr val="accent3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92D050"/>
                </a:solidFill>
                <a:sym typeface="Wingdings" pitchFamily="2" charset="2"/>
              </a:rPr>
              <a:t></a:t>
            </a:r>
            <a:r>
              <a:rPr lang="en-US" b="1" dirty="0">
                <a:solidFill>
                  <a:srgbClr val="92D050"/>
                </a:solidFill>
              </a:rPr>
              <a:t>Provide a mechanism for users to build there own frameworks</a:t>
            </a:r>
          </a:p>
          <a:p>
            <a:pPr>
              <a:spcBef>
                <a:spcPts val="0"/>
              </a:spcBef>
            </a:pPr>
            <a:endParaRPr lang="en-US" dirty="0">
              <a:solidFill>
                <a:srgbClr val="FF0000"/>
              </a:solidFill>
            </a:endParaRPr>
          </a:p>
          <a:p>
            <a:pPr>
              <a:spcBef>
                <a:spcPts val="0"/>
              </a:spcBef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FD00-A5E7-2740-B1FF-C42AFF1C9198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>
          <a:xfrm>
            <a:off x="6456039" y="1556792"/>
            <a:ext cx="4967221" cy="22680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Dynamic Programming Environment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chemeClr val="accent3"/>
                </a:solidFill>
              </a:rPr>
              <a:t>Python dependencies</a:t>
            </a:r>
            <a:br>
              <a:rPr lang="en-US" b="1" dirty="0">
                <a:solidFill>
                  <a:schemeClr val="accent3"/>
                </a:solidFill>
              </a:rPr>
            </a:br>
            <a:endParaRPr lang="en-US" b="1" dirty="0">
              <a:solidFill>
                <a:schemeClr val="accent3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2D050"/>
                </a:solidFill>
                <a:sym typeface="Wingdings" pitchFamily="2" charset="2"/>
              </a:rPr>
              <a:t></a:t>
            </a:r>
            <a:r>
              <a:rPr lang="en-US" b="1" dirty="0">
                <a:solidFill>
                  <a:srgbClr val="92D050"/>
                </a:solidFill>
              </a:rPr>
              <a:t>Each unique framework needs </a:t>
            </a:r>
            <a:r>
              <a:rPr lang="en-US" b="1" dirty="0" smtClean="0">
                <a:solidFill>
                  <a:srgbClr val="92D050"/>
                </a:solidFill>
              </a:rPr>
              <a:t>its </a:t>
            </a:r>
            <a:r>
              <a:rPr lang="en-US" b="1" dirty="0">
                <a:solidFill>
                  <a:srgbClr val="92D050"/>
                </a:solidFill>
              </a:rPr>
              <a:t>own Python </a:t>
            </a:r>
            <a:r>
              <a:rPr lang="en-US" b="1" dirty="0" smtClean="0">
                <a:solidFill>
                  <a:srgbClr val="92D050"/>
                </a:solidFill>
              </a:rPr>
              <a:t>instance</a:t>
            </a:r>
            <a:endParaRPr lang="en-US" b="1" dirty="0">
              <a:solidFill>
                <a:srgbClr val="92D05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US" b="1" dirty="0">
              <a:solidFill>
                <a:srgbClr val="92D05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chemeClr val="accent3"/>
                </a:solidFill>
              </a:rPr>
              <a:t>Connecting to external servers</a:t>
            </a:r>
            <a:br>
              <a:rPr lang="en-US" b="1" dirty="0">
                <a:solidFill>
                  <a:schemeClr val="accent3"/>
                </a:solidFill>
              </a:rPr>
            </a:br>
            <a:endParaRPr lang="en-US" b="1" dirty="0">
              <a:solidFill>
                <a:schemeClr val="accent3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2D050"/>
                </a:solidFill>
                <a:sym typeface="Wingdings" pitchFamily="2" charset="2"/>
              </a:rPr>
              <a:t></a:t>
            </a:r>
            <a:r>
              <a:rPr lang="en-US" b="1" dirty="0">
                <a:solidFill>
                  <a:srgbClr val="92D050"/>
                </a:solidFill>
              </a:rPr>
              <a:t>Build frameworks on systems with internet </a:t>
            </a:r>
            <a:r>
              <a:rPr lang="en-US" b="1" dirty="0" smtClean="0">
                <a:solidFill>
                  <a:srgbClr val="92D050"/>
                </a:solidFill>
              </a:rPr>
              <a:t>access</a:t>
            </a:r>
            <a:endParaRPr lang="en-US" b="1" dirty="0">
              <a:solidFill>
                <a:srgbClr val="92D05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79425" y="6541108"/>
            <a:ext cx="2343590" cy="153888"/>
          </a:xfrm>
        </p:spPr>
        <p:txBody>
          <a:bodyPr/>
          <a:lstStyle/>
          <a:p>
            <a:pPr>
              <a:defRPr/>
            </a:pPr>
            <a:r>
              <a:rPr lang="de-DE" dirty="0"/>
              <a:t>ISC </a:t>
            </a:r>
            <a:r>
              <a:rPr lang="de-DE" dirty="0" err="1"/>
              <a:t>BoF</a:t>
            </a:r>
            <a:r>
              <a:rPr lang="de-DE" dirty="0"/>
              <a:t> Dr. David Brayford | 18.06.2019 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</a:t>
            </a:r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HPAI @ LRZ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02DF92-2E8B-274D-B3CF-849C9C8212A1}"/>
              </a:ext>
            </a:extLst>
          </p:cNvPr>
          <p:cNvSpPr/>
          <p:nvPr/>
        </p:nvSpPr>
        <p:spPr bwMode="auto">
          <a:xfrm>
            <a:off x="479425" y="1484784"/>
            <a:ext cx="5184527" cy="475247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9351E2-AB29-C247-ACBF-836E0B474E3A}"/>
              </a:ext>
            </a:extLst>
          </p:cNvPr>
          <p:cNvSpPr/>
          <p:nvPr/>
        </p:nvSpPr>
        <p:spPr bwMode="auto">
          <a:xfrm>
            <a:off x="6238734" y="1467448"/>
            <a:ext cx="5295318" cy="475247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1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FD00-A5E7-2740-B1FF-C42AFF1C9198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3"/>
          </p:nvPr>
        </p:nvSpPr>
        <p:spPr>
          <a:xfrm>
            <a:off x="479425" y="6541108"/>
            <a:ext cx="2343590" cy="153888"/>
          </a:xfrm>
        </p:spPr>
        <p:txBody>
          <a:bodyPr/>
          <a:lstStyle/>
          <a:p>
            <a:pPr>
              <a:defRPr/>
            </a:pPr>
            <a:r>
              <a:rPr lang="de-DE" dirty="0"/>
              <a:t>ISC </a:t>
            </a:r>
            <a:r>
              <a:rPr lang="de-DE" dirty="0" err="1"/>
              <a:t>BoF</a:t>
            </a:r>
            <a:r>
              <a:rPr lang="de-DE" dirty="0"/>
              <a:t> Dr. David Brayford | 18.06.2019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err="1"/>
              <a:t>Charliecloud</a:t>
            </a:r>
            <a:r>
              <a:rPr lang="en-US" sz="2800" dirty="0"/>
              <a:t> containers in HPC</a:t>
            </a:r>
            <a:endParaRPr lang="de-D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HPAI @ LRZ 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7B62E47-2245-4184-914D-6943223C8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440" y="1365414"/>
            <a:ext cx="9649023" cy="4752975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dirty="0">
                <a:ea typeface="ＭＳ Ｐゴシック"/>
                <a:cs typeface="Times New Roman"/>
              </a:rPr>
              <a:t>Easy to install</a:t>
            </a:r>
          </a:p>
          <a:p>
            <a:pPr>
              <a:spcBef>
                <a:spcPts val="1800"/>
              </a:spcBef>
            </a:pPr>
            <a:r>
              <a:rPr lang="en-US" dirty="0">
                <a:latin typeface="+mn-lt"/>
                <a:ea typeface="ＭＳ Ｐゴシック"/>
                <a:cs typeface="Times New Roman"/>
              </a:rPr>
              <a:t>Charliecloud was developed to be run on highly secure HPC systems 	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dirty="0">
                <a:latin typeface="+mn-lt"/>
                <a:ea typeface="ＭＳ Ｐゴシック"/>
                <a:cs typeface="Times New Roman"/>
              </a:rPr>
              <a:t>	at US government labs</a:t>
            </a:r>
          </a:p>
          <a:p>
            <a:pPr>
              <a:spcBef>
                <a:spcPts val="1800"/>
              </a:spcBef>
            </a:pPr>
            <a:r>
              <a:rPr lang="en-US" dirty="0">
                <a:ea typeface="ＭＳ Ｐゴシック"/>
                <a:cs typeface="Times New Roman"/>
              </a:rPr>
              <a:t>Charliecloud runs entirely under the User ID</a:t>
            </a:r>
            <a:endParaRPr lang="en-US" dirty="0">
              <a:solidFill>
                <a:schemeClr val="tx1"/>
              </a:solidFill>
              <a:latin typeface="+mn-lt"/>
            </a:endParaRPr>
          </a:p>
          <a:p>
            <a:pPr>
              <a:spcBef>
                <a:spcPts val="1800"/>
              </a:spcBef>
            </a:pPr>
            <a:r>
              <a:rPr lang="en-US" dirty="0">
                <a:latin typeface="+mn-lt"/>
              </a:rPr>
              <a:t>Ability to run legacy design flows in containers</a:t>
            </a:r>
          </a:p>
          <a:p>
            <a:pPr>
              <a:spcBef>
                <a:spcPts val="1800"/>
              </a:spcBef>
            </a:pPr>
            <a:r>
              <a:rPr lang="en-US" dirty="0" smtClean="0">
                <a:cs typeface="Times New Roman" panose="02020603050405020304" pitchFamily="18" charset="0"/>
              </a:rPr>
              <a:t>Low </a:t>
            </a:r>
            <a:r>
              <a:rPr lang="en-US" dirty="0">
                <a:cs typeface="Times New Roman" panose="02020603050405020304" pitchFamily="18" charset="0"/>
              </a:rPr>
              <a:t>overhead and ~ 800 lines of </a:t>
            </a:r>
            <a:r>
              <a:rPr lang="en-US" dirty="0" smtClean="0">
                <a:cs typeface="Times New Roman" panose="02020603050405020304" pitchFamily="18" charset="0"/>
              </a:rPr>
              <a:t>code</a:t>
            </a:r>
          </a:p>
          <a:p>
            <a:pPr>
              <a:spcBef>
                <a:spcPts val="1800"/>
              </a:spcBef>
            </a:pPr>
            <a:r>
              <a:rPr lang="en-US" dirty="0" smtClean="0">
                <a:latin typeface="+mn-lt"/>
                <a:cs typeface="Times New Roman" panose="02020603050405020304" pitchFamily="18" charset="0"/>
              </a:rPr>
              <a:t>LRZ deploys </a:t>
            </a:r>
            <a:r>
              <a:rPr lang="en-US" dirty="0" err="1" smtClean="0">
                <a:latin typeface="+mn-lt"/>
                <a:cs typeface="Times New Roman" panose="02020603050405020304" pitchFamily="18" charset="0"/>
              </a:rPr>
              <a:t>Charliecloud</a:t>
            </a:r>
            <a:r>
              <a:rPr lang="en-US" dirty="0" smtClean="0">
                <a:latin typeface="+mn-lt"/>
                <a:cs typeface="Times New Roman" panose="02020603050405020304" pitchFamily="18" charset="0"/>
              </a:rPr>
              <a:t> via </a:t>
            </a:r>
            <a:r>
              <a:rPr lang="en-US" dirty="0" err="1" smtClean="0">
                <a:latin typeface="+mn-lt"/>
                <a:cs typeface="Times New Roman" panose="02020603050405020304" pitchFamily="18" charset="0"/>
              </a:rPr>
              <a:t>Spack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  <a:p>
            <a:pPr>
              <a:spcBef>
                <a:spcPts val="1800"/>
              </a:spcBef>
            </a:pPr>
            <a:r>
              <a:rPr lang="en-US" dirty="0" err="1" smtClean="0">
                <a:latin typeface="+mn-lt"/>
                <a:cs typeface="Times New Roman" panose="02020603050405020304" pitchFamily="18" charset="0"/>
              </a:rPr>
              <a:t>Charliecloud</a:t>
            </a:r>
            <a:r>
              <a:rPr lang="en-US" dirty="0" smtClean="0">
                <a:latin typeface="+mn-lt"/>
                <a:cs typeface="Times New Roman" panose="02020603050405020304" pitchFamily="18" charset="0"/>
              </a:rPr>
              <a:t> is available in the module system at LRZ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22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2"/>
          <p:cNvSpPr>
            <a:spLocks noGrp="1"/>
          </p:cNvSpPr>
          <p:nvPr>
            <p:ph sz="half" idx="1"/>
          </p:nvPr>
        </p:nvSpPr>
        <p:spPr>
          <a:xfrm>
            <a:off x="479424" y="1268761"/>
            <a:ext cx="11377614" cy="489611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Mechanism for deploying AI at LRZ:</a:t>
            </a:r>
            <a:endParaRPr lang="en-US" sz="2000" dirty="0">
              <a:latin typeface="+mj-lt"/>
            </a:endParaRPr>
          </a:p>
          <a:p>
            <a:pPr lvl="1"/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Download the Intel optimized 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TensorFlow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 Docker Image 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(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intelaipg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Dockerhub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)</a:t>
            </a:r>
          </a:p>
          <a:p>
            <a:pPr lvl="1"/>
            <a:endParaRPr lang="en-US" sz="2000" dirty="0">
              <a:latin typeface="+mj-lt"/>
              <a:cs typeface="Times New Roman" panose="02020603050405020304" pitchFamily="18" charset="0"/>
            </a:endParaRPr>
          </a:p>
          <a:p>
            <a:pPr lvl="1"/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Modify the Linux Docker image for HPC</a:t>
            </a:r>
          </a:p>
          <a:p>
            <a:pPr lvl="1"/>
            <a:endParaRPr lang="en-US" sz="2000" dirty="0" smtClean="0">
              <a:latin typeface="+mj-lt"/>
              <a:cs typeface="Times New Roman" panose="02020603050405020304" pitchFamily="18" charset="0"/>
            </a:endParaRPr>
          </a:p>
          <a:p>
            <a:pPr lvl="1"/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Modify Python to enable distributed 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TensorFlow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 execution</a:t>
            </a:r>
          </a:p>
          <a:p>
            <a:pPr lvl="1"/>
            <a:endParaRPr lang="en-US" sz="2000" dirty="0" smtClean="0">
              <a:latin typeface="+mj-lt"/>
              <a:cs typeface="Times New Roman" panose="02020603050405020304" pitchFamily="18" charset="0"/>
            </a:endParaRPr>
          </a:p>
          <a:p>
            <a:pPr lvl="1"/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Copy the training data and execution scripts to the modified Docker image</a:t>
            </a:r>
            <a:endParaRPr lang="en-US" sz="2000" dirty="0">
              <a:latin typeface="+mj-lt"/>
              <a:cs typeface="Times New Roman" panose="02020603050405020304" pitchFamily="18" charset="0"/>
            </a:endParaRPr>
          </a:p>
          <a:p>
            <a:pPr lvl="1"/>
            <a:endParaRPr lang="en-US" sz="2000" dirty="0" smtClean="0">
              <a:latin typeface="+mj-lt"/>
              <a:cs typeface="Times New Roman" panose="02020603050405020304" pitchFamily="18" charset="0"/>
            </a:endParaRPr>
          </a:p>
          <a:p>
            <a:pPr lvl="1"/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Convert to a 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Charliecloud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 UDSS and copy the file to the HPC system</a:t>
            </a:r>
          </a:p>
          <a:p>
            <a:pPr lvl="1"/>
            <a:endParaRPr lang="en-US" sz="2000" dirty="0">
              <a:latin typeface="+mj-lt"/>
              <a:cs typeface="Times New Roman" panose="02020603050405020304" pitchFamily="18" charset="0"/>
            </a:endParaRPr>
          </a:p>
          <a:p>
            <a:pPr lvl="1"/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Load the 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Charlicloud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 module</a:t>
            </a:r>
          </a:p>
          <a:p>
            <a:pPr lvl="1"/>
            <a:endParaRPr lang="en-US" sz="2000" dirty="0" smtClean="0">
              <a:latin typeface="+mj-lt"/>
              <a:cs typeface="Times New Roman" panose="02020603050405020304" pitchFamily="18" charset="0"/>
            </a:endParaRPr>
          </a:p>
          <a:p>
            <a:pPr lvl="1"/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Execute on 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SuperMUC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-NG via 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Slurm</a:t>
            </a:r>
            <a:endParaRPr lang="en-US" sz="2000" dirty="0" smtClean="0">
              <a:latin typeface="+mj-lt"/>
              <a:cs typeface="Times New Roman" panose="02020603050405020304" pitchFamily="18" charset="0"/>
            </a:endParaRPr>
          </a:p>
          <a:p>
            <a:pPr lvl="1"/>
            <a:endParaRPr lang="en-US" sz="2000" dirty="0" smtClean="0">
              <a:latin typeface="+mj-lt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FD00-A5E7-2740-B1FF-C42AFF1C9198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3"/>
          </p:nvPr>
        </p:nvSpPr>
        <p:spPr>
          <a:xfrm>
            <a:off x="479425" y="6541108"/>
            <a:ext cx="2343590" cy="153888"/>
          </a:xfrm>
        </p:spPr>
        <p:txBody>
          <a:bodyPr/>
          <a:lstStyle/>
          <a:p>
            <a:pPr>
              <a:defRPr/>
            </a:pPr>
            <a:r>
              <a:rPr lang="de-DE" dirty="0"/>
              <a:t>ISC </a:t>
            </a:r>
            <a:r>
              <a:rPr lang="de-DE" dirty="0" err="1"/>
              <a:t>BoF</a:t>
            </a:r>
            <a:r>
              <a:rPr lang="de-DE" dirty="0"/>
              <a:t> Dr. David Brayford | 18.06.2019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Achieving High Performance AI </a:t>
            </a:r>
            <a:r>
              <a:rPr lang="en-US" dirty="0" smtClean="0"/>
              <a:t>on Secure HPC Systems</a:t>
            </a:r>
            <a:endParaRPr lang="de-D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Deployment @ LRZ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618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15194" y="1484902"/>
            <a:ext cx="3369535" cy="5202657"/>
          </a:xfrm>
          <a:prstGeom prst="rect">
            <a:avLst/>
          </a:prstGeom>
        </p:spPr>
      </p:pic>
      <p:sp>
        <p:nvSpPr>
          <p:cNvPr id="4" name="Title 3" descr="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CERN</a:t>
            </a:r>
          </a:p>
        </p:txBody>
      </p:sp>
      <p:sp>
        <p:nvSpPr>
          <p:cNvPr id="5" name="Content Placeholder 4" descr=" 5"/>
          <p:cNvSpPr>
            <a:spLocks noGrp="1"/>
          </p:cNvSpPr>
          <p:nvPr>
            <p:ph idx="1"/>
          </p:nvPr>
        </p:nvSpPr>
        <p:spPr>
          <a:xfrm>
            <a:off x="434775" y="1296233"/>
            <a:ext cx="5122645" cy="4921539"/>
          </a:xfrm>
        </p:spPr>
        <p:txBody>
          <a:bodyPr>
            <a:normAutofit/>
          </a:bodyPr>
          <a:lstStyle/>
          <a:p>
            <a:pPr>
              <a:buClr>
                <a:srgbClr val="0055A0"/>
              </a:buClr>
            </a:pPr>
            <a:r>
              <a:rPr lang="en-GB" sz="2800" dirty="0">
                <a:latin typeface="Arial" panose="020B0604020202020204" pitchFamily="34" charset="0"/>
              </a:rPr>
              <a:t>International organisation close to Geneva, straddling Swiss-French border, founded 1954</a:t>
            </a:r>
          </a:p>
          <a:p>
            <a:pPr>
              <a:buClr>
                <a:srgbClr val="0055A0"/>
              </a:buClr>
            </a:pPr>
            <a:r>
              <a:rPr lang="en-GB" sz="2800" dirty="0">
                <a:latin typeface="Arial" panose="020B0604020202020204" pitchFamily="34" charset="0"/>
              </a:rPr>
              <a:t>Facilities for fundamental research in particle physics</a:t>
            </a:r>
          </a:p>
          <a:p>
            <a:pPr>
              <a:buClr>
                <a:srgbClr val="0055A0"/>
              </a:buClr>
            </a:pPr>
            <a:r>
              <a:rPr lang="en-GB" sz="2800" dirty="0">
                <a:latin typeface="Arial" panose="020B0604020202020204" pitchFamily="34" charset="0"/>
              </a:rPr>
              <a:t>23 member states,</a:t>
            </a:r>
            <a:br>
              <a:rPr lang="en-GB" sz="2800" dirty="0">
                <a:latin typeface="Arial" panose="020B0604020202020204" pitchFamily="34" charset="0"/>
              </a:rPr>
            </a:br>
            <a:r>
              <a:rPr lang="en-GB" sz="2800" dirty="0">
                <a:latin typeface="Arial" panose="020B0604020202020204" pitchFamily="34" charset="0"/>
              </a:rPr>
              <a:t>1.1 B CHF budget</a:t>
            </a:r>
          </a:p>
          <a:p>
            <a:pPr>
              <a:buClr>
                <a:srgbClr val="0055A0"/>
              </a:buClr>
            </a:pPr>
            <a:r>
              <a:rPr lang="en-GB" sz="2800" dirty="0">
                <a:latin typeface="Arial" panose="020B0604020202020204" pitchFamily="34" charset="0"/>
              </a:rPr>
              <a:t>3’197 staff, fellows, apprentices, …</a:t>
            </a:r>
          </a:p>
          <a:p>
            <a:pPr>
              <a:buClr>
                <a:srgbClr val="0055A0"/>
              </a:buClr>
            </a:pPr>
            <a:r>
              <a:rPr lang="en-GB" sz="2800" dirty="0">
                <a:latin typeface="Arial" panose="020B0604020202020204" pitchFamily="34" charset="0"/>
              </a:rPr>
              <a:t>13’128 associates</a:t>
            </a:r>
            <a:endParaRPr lang="en-GB" sz="2800" dirty="0"/>
          </a:p>
        </p:txBody>
      </p:sp>
      <p:sp>
        <p:nvSpPr>
          <p:cNvPr id="9" name="Slide Number Placeholder 8" descr="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219170"/>
            <a:r>
              <a:rPr lang="en-GB">
                <a:solidFill>
                  <a:srgbClr val="0055A0">
                    <a:tint val="75000"/>
                  </a:srgbClr>
                </a:solidFill>
                <a:latin typeface="Arial"/>
              </a:rPr>
              <a:t>3</a:t>
            </a:r>
          </a:p>
        </p:txBody>
      </p:sp>
      <p:pic>
        <p:nvPicPr>
          <p:cNvPr id="10" name="Picture 9" descr="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31535" y="-99392"/>
            <a:ext cx="3437867" cy="2376264"/>
          </a:xfrm>
          <a:prstGeom prst="rect">
            <a:avLst/>
          </a:prstGeom>
        </p:spPr>
      </p:pic>
      <p:sp>
        <p:nvSpPr>
          <p:cNvPr id="15" name="TextBox 14" descr=" 2"/>
          <p:cNvSpPr txBox="1"/>
          <p:nvPr/>
        </p:nvSpPr>
        <p:spPr>
          <a:xfrm>
            <a:off x="6096000" y="643152"/>
            <a:ext cx="3000381" cy="461665"/>
          </a:xfrm>
          <a:prstGeom prst="rect">
            <a:avLst/>
          </a:prstGeom>
          <a:solidFill>
            <a:schemeClr val="accent5">
              <a:lumMod val="60000"/>
              <a:lumOff val="40000"/>
              <a:alpha val="60000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defTabSz="1219170"/>
            <a:r>
              <a:rPr lang="en-GB" sz="2400" dirty="0">
                <a:solidFill>
                  <a:srgbClr val="F8F8F8"/>
                </a:solidFill>
                <a:latin typeface="Arial"/>
              </a:rPr>
              <a:t>“Science for peace”</a:t>
            </a:r>
          </a:p>
        </p:txBody>
      </p:sp>
      <p:sp>
        <p:nvSpPr>
          <p:cNvPr id="11" name="TextBox 10" descr=" 10"/>
          <p:cNvSpPr txBox="1"/>
          <p:nvPr/>
        </p:nvSpPr>
        <p:spPr>
          <a:xfrm>
            <a:off x="8863255" y="1556794"/>
            <a:ext cx="2433680" cy="338554"/>
          </a:xfrm>
          <a:prstGeom prst="rect">
            <a:avLst/>
          </a:prstGeom>
          <a:solidFill>
            <a:schemeClr val="accent5">
              <a:lumMod val="60000"/>
              <a:lumOff val="40000"/>
              <a:alpha val="60000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 defTabSz="1219170"/>
            <a:r>
              <a:rPr lang="en-GB" sz="1600" dirty="0">
                <a:solidFill>
                  <a:srgbClr val="F8F8F8"/>
                </a:solidFill>
                <a:latin typeface="Arial"/>
              </a:rPr>
              <a:t>1954: 12 Member States</a:t>
            </a:r>
          </a:p>
        </p:txBody>
      </p:sp>
      <p:sp>
        <p:nvSpPr>
          <p:cNvPr id="12" name="TextBox 11" descr=" 11"/>
          <p:cNvSpPr txBox="1"/>
          <p:nvPr/>
        </p:nvSpPr>
        <p:spPr>
          <a:xfrm>
            <a:off x="6100316" y="2096205"/>
            <a:ext cx="6108209" cy="2308324"/>
          </a:xfrm>
          <a:prstGeom prst="rect">
            <a:avLst/>
          </a:prstGeom>
          <a:solidFill>
            <a:schemeClr val="accent5">
              <a:lumMod val="60000"/>
              <a:lumOff val="40000"/>
              <a:alpha val="60000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defTabSz="1219170"/>
            <a:r>
              <a:rPr lang="en-GB" sz="1600" b="1" dirty="0">
                <a:solidFill>
                  <a:srgbClr val="F8F8F8"/>
                </a:solidFill>
                <a:latin typeface="Arial"/>
              </a:rPr>
              <a:t>Members</a:t>
            </a:r>
            <a:r>
              <a:rPr lang="en-GB" sz="1600" dirty="0">
                <a:solidFill>
                  <a:srgbClr val="F8F8F8"/>
                </a:solidFill>
                <a:latin typeface="Arial"/>
              </a:rPr>
              <a:t>: Austria, Belgium, Bulgaria, Czech republic, Denmark, Finland, France, Germany, Greece, Hungary, Israel, Italy, Netherlands, Norway, Poland, Portugal, Slovak Republic, Spain, Serbia, Sweden, Switzerland, United Kingdom</a:t>
            </a:r>
            <a:br>
              <a:rPr lang="en-GB" sz="1600" dirty="0">
                <a:solidFill>
                  <a:srgbClr val="F8F8F8"/>
                </a:solidFill>
                <a:latin typeface="Arial"/>
              </a:rPr>
            </a:br>
            <a:r>
              <a:rPr lang="en-GB" sz="1600" b="1" dirty="0">
                <a:solidFill>
                  <a:srgbClr val="F8F8F8"/>
                </a:solidFill>
                <a:latin typeface="Arial"/>
              </a:rPr>
              <a:t>Candidate for membership</a:t>
            </a:r>
            <a:r>
              <a:rPr lang="en-GB" sz="1600" dirty="0">
                <a:solidFill>
                  <a:srgbClr val="F8F8F8"/>
                </a:solidFill>
                <a:latin typeface="Arial"/>
              </a:rPr>
              <a:t>: </a:t>
            </a:r>
            <a:r>
              <a:rPr lang="en-GB" sz="1600" dirty="0">
                <a:solidFill>
                  <a:srgbClr val="F8F8F8"/>
                </a:solidFill>
              </a:rPr>
              <a:t>Cyprus, Slovenia</a:t>
            </a:r>
            <a:endParaRPr lang="en-GB" sz="1600" dirty="0">
              <a:solidFill>
                <a:srgbClr val="F8F8F8"/>
              </a:solidFill>
              <a:latin typeface="Arial"/>
            </a:endParaRPr>
          </a:p>
          <a:p>
            <a:pPr defTabSz="1219170"/>
            <a:r>
              <a:rPr lang="en-GB" sz="1600" b="1" dirty="0">
                <a:solidFill>
                  <a:srgbClr val="F8F8F8"/>
                </a:solidFill>
                <a:latin typeface="Arial"/>
              </a:rPr>
              <a:t>Associate members: </a:t>
            </a:r>
            <a:r>
              <a:rPr lang="en-GB" sz="1600" dirty="0">
                <a:solidFill>
                  <a:srgbClr val="F8F8F8"/>
                </a:solidFill>
                <a:latin typeface="Arial"/>
              </a:rPr>
              <a:t>India, Lithuania, Pakistan, Turkey, Ukraine</a:t>
            </a:r>
          </a:p>
          <a:p>
            <a:pPr defTabSz="1219170"/>
            <a:r>
              <a:rPr lang="en-GB" sz="1600" b="1" dirty="0">
                <a:solidFill>
                  <a:srgbClr val="F8F8F8"/>
                </a:solidFill>
                <a:latin typeface="Arial"/>
              </a:rPr>
              <a:t>Observers</a:t>
            </a:r>
            <a:r>
              <a:rPr lang="en-GB" sz="1600" dirty="0">
                <a:solidFill>
                  <a:srgbClr val="F8F8F8"/>
                </a:solidFill>
                <a:latin typeface="Arial"/>
              </a:rPr>
              <a:t>: EC, Japan, JINR, Russia, UNESCO, United States of America</a:t>
            </a:r>
          </a:p>
          <a:p>
            <a:pPr defTabSz="1219170"/>
            <a:r>
              <a:rPr lang="en-GB" sz="1600" dirty="0">
                <a:solidFill>
                  <a:srgbClr val="F8F8F8"/>
                </a:solidFill>
                <a:latin typeface="Arial"/>
              </a:rPr>
              <a:t>Numerous </a:t>
            </a:r>
            <a:r>
              <a:rPr lang="en-GB" sz="1600" b="1" dirty="0">
                <a:solidFill>
                  <a:srgbClr val="F8F8F8"/>
                </a:solidFill>
                <a:latin typeface="Arial"/>
              </a:rPr>
              <a:t>non-member states with collaboration agreements</a:t>
            </a:r>
          </a:p>
        </p:txBody>
      </p:sp>
      <p:sp>
        <p:nvSpPr>
          <p:cNvPr id="13" name="TextBox 12" descr=" 12"/>
          <p:cNvSpPr txBox="1"/>
          <p:nvPr/>
        </p:nvSpPr>
        <p:spPr>
          <a:xfrm>
            <a:off x="6096000" y="4866298"/>
            <a:ext cx="3431333" cy="584775"/>
          </a:xfrm>
          <a:prstGeom prst="rect">
            <a:avLst/>
          </a:prstGeom>
          <a:solidFill>
            <a:schemeClr val="accent5">
              <a:lumMod val="60000"/>
              <a:lumOff val="40000"/>
              <a:alpha val="69000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defTabSz="1219170"/>
            <a:r>
              <a:rPr lang="en-GB" sz="1600" dirty="0">
                <a:solidFill>
                  <a:srgbClr val="F8F8F8"/>
                </a:solidFill>
                <a:latin typeface="Arial"/>
              </a:rPr>
              <a:t>2’531 staff members, 645 fellows, 21 apprentices </a:t>
            </a:r>
          </a:p>
        </p:txBody>
      </p:sp>
      <p:sp>
        <p:nvSpPr>
          <p:cNvPr id="14" name="TextBox 13" descr=" 14"/>
          <p:cNvSpPr txBox="1"/>
          <p:nvPr/>
        </p:nvSpPr>
        <p:spPr>
          <a:xfrm>
            <a:off x="6100316" y="5563444"/>
            <a:ext cx="3416492" cy="584775"/>
          </a:xfrm>
          <a:prstGeom prst="rect">
            <a:avLst/>
          </a:prstGeom>
          <a:solidFill>
            <a:schemeClr val="accent5">
              <a:lumMod val="60000"/>
              <a:lumOff val="40000"/>
              <a:alpha val="69000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defTabSz="1219170"/>
            <a:r>
              <a:rPr lang="en-GB" sz="1600" dirty="0">
                <a:solidFill>
                  <a:srgbClr val="F8F8F8"/>
                </a:solidFill>
                <a:latin typeface="Arial"/>
              </a:rPr>
              <a:t>7’000 member states, 1’800 USA, 900 Russia, 270 Japan, …</a:t>
            </a:r>
          </a:p>
        </p:txBody>
      </p:sp>
    </p:spTree>
    <p:extLst>
      <p:ext uri="{BB962C8B-B14F-4D97-AF65-F5344CB8AC3E}">
        <p14:creationId xmlns:p14="http://schemas.microsoft.com/office/powerpoint/2010/main" val="290589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2"/>
          <p:cNvSpPr>
            <a:spLocks noGrp="1"/>
          </p:cNvSpPr>
          <p:nvPr>
            <p:ph sz="half" idx="1"/>
          </p:nvPr>
        </p:nvSpPr>
        <p:spPr>
          <a:xfrm>
            <a:off x="479424" y="998173"/>
            <a:ext cx="11377614" cy="516670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/>
              <a:t>#!/bin/bash</a:t>
            </a:r>
          </a:p>
          <a:p>
            <a:pPr marL="0" indent="0">
              <a:buNone/>
            </a:pPr>
            <a:r>
              <a:rPr lang="en-US" sz="2400" dirty="0"/>
              <a:t>#SBATCH --job-name="</a:t>
            </a:r>
            <a:r>
              <a:rPr lang="en-US" sz="2400" dirty="0" smtClean="0"/>
              <a:t>charliecloud_mpi_CERN_test_32"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#SBATCH --output="</a:t>
            </a:r>
            <a:r>
              <a:rPr lang="en-US" sz="2400" dirty="0" smtClean="0"/>
              <a:t>output_charliecloud_CERN_test_32.txt</a:t>
            </a:r>
            <a:r>
              <a:rPr lang="en-US" sz="2400" dirty="0"/>
              <a:t>"</a:t>
            </a:r>
          </a:p>
          <a:p>
            <a:pPr marL="0" indent="0">
              <a:buNone/>
            </a:pPr>
            <a:r>
              <a:rPr lang="en-US" sz="2400" dirty="0"/>
              <a:t>#SBATCH --error="</a:t>
            </a:r>
            <a:r>
              <a:rPr lang="en-US" sz="2400" dirty="0" smtClean="0"/>
              <a:t>error_charliecloud_CERN_test_32.txt</a:t>
            </a:r>
            <a:r>
              <a:rPr lang="en-US" sz="2400" dirty="0"/>
              <a:t>"</a:t>
            </a:r>
          </a:p>
          <a:p>
            <a:pPr marL="0" indent="0">
              <a:buNone/>
            </a:pPr>
            <a:r>
              <a:rPr lang="en-US" sz="2400" dirty="0"/>
              <a:t>#SBATCH --time=04:30:00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module load </a:t>
            </a:r>
            <a:r>
              <a:rPr lang="en-US" sz="2400" dirty="0" err="1"/>
              <a:t>slurm_setup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r>
              <a:rPr lang="en-US" sz="2400" dirty="0"/>
              <a:t>module load </a:t>
            </a:r>
            <a:r>
              <a:rPr lang="en-US" sz="2400" dirty="0" err="1"/>
              <a:t>mpi.intel</a:t>
            </a:r>
            <a:r>
              <a:rPr lang="en-US" sz="2400" dirty="0"/>
              <a:t>/2019</a:t>
            </a:r>
          </a:p>
          <a:p>
            <a:pPr marL="0" indent="0">
              <a:buNone/>
            </a:pPr>
            <a:r>
              <a:rPr lang="en-US" sz="2400" dirty="0"/>
              <a:t>module load </a:t>
            </a:r>
            <a:r>
              <a:rPr lang="en-US" sz="2400" dirty="0" err="1"/>
              <a:t>devEnv</a:t>
            </a:r>
            <a:r>
              <a:rPr lang="en-US" sz="2400" dirty="0"/>
              <a:t>/Intel/2019</a:t>
            </a:r>
          </a:p>
          <a:p>
            <a:pPr marL="0" indent="0">
              <a:buNone/>
            </a:pPr>
            <a:r>
              <a:rPr lang="en-US" sz="2400" dirty="0"/>
              <a:t>module load </a:t>
            </a:r>
            <a:r>
              <a:rPr lang="en-US" sz="2400" dirty="0" err="1"/>
              <a:t>charliecloud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mpirun</a:t>
            </a:r>
            <a:r>
              <a:rPr lang="en-US" sz="2400" dirty="0"/>
              <a:t> -np </a:t>
            </a:r>
            <a:r>
              <a:rPr lang="en-US" sz="2400" dirty="0" smtClean="0"/>
              <a:t>32 </a:t>
            </a:r>
            <a:r>
              <a:rPr lang="en-US" sz="2400" dirty="0"/>
              <a:t>-</a:t>
            </a:r>
            <a:r>
              <a:rPr lang="en-US" sz="2400" dirty="0" err="1"/>
              <a:t>ppn</a:t>
            </a:r>
            <a:r>
              <a:rPr lang="en-US" sz="2400" dirty="0"/>
              <a:t> 4 </a:t>
            </a:r>
            <a:r>
              <a:rPr lang="en-US" sz="2400" dirty="0" err="1"/>
              <a:t>ch</a:t>
            </a:r>
            <a:r>
              <a:rPr lang="en-US" sz="2400" dirty="0"/>
              <a:t>-run -w /</a:t>
            </a:r>
            <a:r>
              <a:rPr lang="en-US" sz="2400" dirty="0" err="1"/>
              <a:t>dss</a:t>
            </a:r>
            <a:r>
              <a:rPr lang="en-US" sz="2400" dirty="0"/>
              <a:t>/dsshome1/08/di72giz/Docker/a408704d3f3d -- python /CERN/3Dgan-svalleco-sc18/keras/EcalEnergyTrain_hvd.py  --model=</a:t>
            </a:r>
            <a:r>
              <a:rPr lang="en-US" sz="2400" dirty="0" err="1"/>
              <a:t>EcalEnergyGan</a:t>
            </a:r>
            <a:r>
              <a:rPr lang="en-US" sz="2400" dirty="0"/>
              <a:t>  --</a:t>
            </a:r>
            <a:r>
              <a:rPr lang="en-US" sz="2400" dirty="0" err="1"/>
              <a:t>datapath</a:t>
            </a:r>
            <a:r>
              <a:rPr lang="en-US" sz="2400" dirty="0"/>
              <a:t>=/CERN/Data/*.h5 --</a:t>
            </a:r>
            <a:r>
              <a:rPr lang="en-US" sz="2400" dirty="0" err="1"/>
              <a:t>channel_format</a:t>
            </a:r>
            <a:r>
              <a:rPr lang="en-US" sz="2400" dirty="0"/>
              <a:t>='</a:t>
            </a:r>
            <a:r>
              <a:rPr lang="en-US" sz="2400" dirty="0" err="1"/>
              <a:t>channels_first</a:t>
            </a:r>
            <a:r>
              <a:rPr lang="en-US" sz="2400" dirty="0"/>
              <a:t>'  --</a:t>
            </a:r>
            <a:r>
              <a:rPr lang="en-US" sz="2400" dirty="0" err="1"/>
              <a:t>batchsize</a:t>
            </a:r>
            <a:r>
              <a:rPr lang="en-US" sz="2400" dirty="0"/>
              <a:t> 16  --</a:t>
            </a:r>
            <a:r>
              <a:rPr lang="en-US" sz="2400" dirty="0" err="1"/>
              <a:t>learningRate</a:t>
            </a:r>
            <a:r>
              <a:rPr lang="en-US" sz="2400" dirty="0"/>
              <a:t> 0.001 --optimizer=Adam  --</a:t>
            </a:r>
            <a:r>
              <a:rPr lang="en-US" sz="2400" dirty="0" err="1"/>
              <a:t>latentsize</a:t>
            </a:r>
            <a:r>
              <a:rPr lang="en-US" sz="2400" dirty="0"/>
              <a:t> 200  --</a:t>
            </a:r>
            <a:r>
              <a:rPr lang="en-US" sz="2400" dirty="0" err="1"/>
              <a:t>intraop</a:t>
            </a:r>
            <a:r>
              <a:rPr lang="en-US" sz="2400" dirty="0"/>
              <a:t> 11 --interop 1  --</a:t>
            </a:r>
            <a:r>
              <a:rPr lang="en-US" sz="2400" dirty="0" err="1"/>
              <a:t>warmupepochs</a:t>
            </a:r>
            <a:r>
              <a:rPr lang="en-US" sz="2400" dirty="0"/>
              <a:t> 0 --</a:t>
            </a:r>
            <a:r>
              <a:rPr lang="en-US" sz="2400" dirty="0" err="1"/>
              <a:t>nbepochs</a:t>
            </a:r>
            <a:r>
              <a:rPr lang="en-US" sz="2400" dirty="0"/>
              <a:t> 2</a:t>
            </a:r>
          </a:p>
          <a:p>
            <a:pPr marL="252000" lvl="1" indent="0">
              <a:buNone/>
            </a:pPr>
            <a:endParaRPr lang="en-US" sz="2000" dirty="0" smtClean="0">
              <a:latin typeface="Arial (Überschriften)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FD00-A5E7-2740-B1FF-C42AFF1C9198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3"/>
          </p:nvPr>
        </p:nvSpPr>
        <p:spPr>
          <a:xfrm>
            <a:off x="479425" y="6541108"/>
            <a:ext cx="2343590" cy="153888"/>
          </a:xfrm>
        </p:spPr>
        <p:txBody>
          <a:bodyPr/>
          <a:lstStyle/>
          <a:p>
            <a:pPr>
              <a:defRPr/>
            </a:pPr>
            <a:r>
              <a:rPr lang="de-DE" dirty="0"/>
              <a:t>ISC </a:t>
            </a:r>
            <a:r>
              <a:rPr lang="de-DE" dirty="0" err="1"/>
              <a:t>BoF</a:t>
            </a:r>
            <a:r>
              <a:rPr lang="de-DE" dirty="0"/>
              <a:t> Dr. David Brayford | 18.06.2019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dirty="0" err="1" smtClean="0"/>
              <a:t>Slurm</a:t>
            </a:r>
            <a:r>
              <a:rPr lang="en-US" dirty="0" smtClean="0"/>
              <a:t> script</a:t>
            </a:r>
            <a:endParaRPr lang="de-D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Deployment @ LRZ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9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2"/>
          <p:cNvSpPr>
            <a:spLocks noGrp="1"/>
          </p:cNvSpPr>
          <p:nvPr>
            <p:ph sz="half" idx="1"/>
          </p:nvPr>
        </p:nvSpPr>
        <p:spPr>
          <a:xfrm>
            <a:off x="479424" y="1412875"/>
            <a:ext cx="11377614" cy="4751999"/>
          </a:xfrm>
        </p:spPr>
        <p:txBody>
          <a:bodyPr>
            <a:normAutofit/>
          </a:bodyPr>
          <a:lstStyle/>
          <a:p>
            <a:pPr marL="252000" lvl="1" indent="0">
              <a:buNone/>
            </a:pP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Example execution line in the 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Slurm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 script:</a:t>
            </a:r>
          </a:p>
          <a:p>
            <a:pPr marL="252000" lvl="1" indent="0">
              <a:buNone/>
            </a:pP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m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pirun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 –np 32 –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ppn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 4 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ch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-run –w &lt;/path/to/</a:t>
            </a:r>
            <a:r>
              <a:rPr lang="en-US" sz="2000" dirty="0" err="1" smtClean="0">
                <a:latin typeface="+mj-lt"/>
                <a:cs typeface="Times New Roman" panose="02020603050405020304" pitchFamily="18" charset="0"/>
              </a:rPr>
              <a:t>my_image</a:t>
            </a:r>
            <a:r>
              <a:rPr lang="en-US" sz="2000" dirty="0" smtClean="0">
                <a:latin typeface="+mj-lt"/>
                <a:cs typeface="Times New Roman" panose="02020603050405020304" pitchFamily="18" charset="0"/>
              </a:rPr>
              <a:t>&gt; --python &lt;path/train.py&gt;</a:t>
            </a:r>
          </a:p>
          <a:p>
            <a:pPr marL="252000" lvl="1" indent="0">
              <a:buNone/>
            </a:pPr>
            <a:endParaRPr lang="en-US" sz="2000" dirty="0">
              <a:latin typeface="+mj-lt"/>
              <a:cs typeface="Times New Roman" panose="02020603050405020304" pitchFamily="18" charset="0"/>
            </a:endParaRPr>
          </a:p>
          <a:p>
            <a:pPr marL="252000" lvl="1" indent="0">
              <a:buNone/>
            </a:pPr>
            <a:endParaRPr lang="en-US" sz="2000" dirty="0" smtClean="0">
              <a:latin typeface="Arial (Überschriften)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FD00-A5E7-2740-B1FF-C42AFF1C9198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3"/>
          </p:nvPr>
        </p:nvSpPr>
        <p:spPr>
          <a:xfrm>
            <a:off x="479425" y="6541108"/>
            <a:ext cx="2343590" cy="153888"/>
          </a:xfrm>
        </p:spPr>
        <p:txBody>
          <a:bodyPr/>
          <a:lstStyle/>
          <a:p>
            <a:pPr>
              <a:defRPr/>
            </a:pPr>
            <a:r>
              <a:rPr lang="de-DE" dirty="0"/>
              <a:t>ISC </a:t>
            </a:r>
            <a:r>
              <a:rPr lang="de-DE" dirty="0" err="1"/>
              <a:t>BoF</a:t>
            </a:r>
            <a:r>
              <a:rPr lang="de-DE" dirty="0"/>
              <a:t> Dr. David Brayford | 18.06.2019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</a:t>
            </a:r>
            <a:r>
              <a:rPr lang="en-US" dirty="0" err="1" smtClean="0"/>
              <a:t>TensorFlow</a:t>
            </a:r>
            <a:r>
              <a:rPr lang="en-US" dirty="0" smtClean="0"/>
              <a:t> Results</a:t>
            </a:r>
            <a:endParaRPr lang="de-D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Deployment @ LRZ </a:t>
            </a:r>
            <a:endParaRPr lang="en-US" dirty="0"/>
          </a:p>
        </p:txBody>
      </p:sp>
      <p:pic>
        <p:nvPicPr>
          <p:cNvPr id="10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8" t="2573" b="14235"/>
          <a:stretch/>
        </p:blipFill>
        <p:spPr bwMode="auto">
          <a:xfrm>
            <a:off x="1869229" y="2366225"/>
            <a:ext cx="7342568" cy="37986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5330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479424" y="1334520"/>
            <a:ext cx="11377614" cy="50468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FD00-A5E7-2740-B1FF-C42AFF1C9198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3"/>
          </p:nvPr>
        </p:nvSpPr>
        <p:spPr>
          <a:xfrm>
            <a:off x="479425" y="6541108"/>
            <a:ext cx="2343590" cy="153888"/>
          </a:xfrm>
        </p:spPr>
        <p:txBody>
          <a:bodyPr/>
          <a:lstStyle/>
          <a:p>
            <a:pPr>
              <a:defRPr/>
            </a:pPr>
            <a:r>
              <a:rPr lang="de-DE" dirty="0"/>
              <a:t>ISC </a:t>
            </a:r>
            <a:r>
              <a:rPr lang="de-DE" dirty="0" err="1"/>
              <a:t>BoF</a:t>
            </a:r>
            <a:r>
              <a:rPr lang="de-DE" dirty="0"/>
              <a:t> Dr. David Brayford | 18.06.2019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</a:t>
            </a:r>
            <a:endParaRPr lang="de-D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Collaboration </a:t>
            </a:r>
          </a:p>
        </p:txBody>
      </p:sp>
      <p:sp>
        <p:nvSpPr>
          <p:cNvPr id="6" name="Rectangle 5"/>
          <p:cNvSpPr/>
          <p:nvPr/>
        </p:nvSpPr>
        <p:spPr>
          <a:xfrm>
            <a:off x="730275" y="4149080"/>
            <a:ext cx="1080159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Release SC’19 Denver</a:t>
            </a:r>
            <a: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/>
            </a:r>
            <a:b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</a:br>
            <a:endParaRPr lang="en-US" sz="2000" dirty="0">
              <a:solidFill>
                <a:schemeClr val="bg1"/>
              </a:solidFill>
              <a:latin typeface="+mj-lt"/>
              <a:ea typeface="Arial"/>
              <a:cs typeface="Times New Roman" panose="02020603050405020304" pitchFamily="18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HPC suitable Intel optimized </a:t>
            </a:r>
            <a:r>
              <a:rPr lang="en-US" sz="2000" dirty="0" err="1" smtClean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TensorFlow</a:t>
            </a:r>
            <a:r>
              <a:rPr lang="en-US" sz="2000" dirty="0" smtClean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 Docker image</a:t>
            </a:r>
            <a:endParaRPr lang="en-US" sz="2000" dirty="0">
              <a:solidFill>
                <a:schemeClr val="bg1"/>
              </a:solidFill>
              <a:latin typeface="+mj-lt"/>
              <a:ea typeface="Arial"/>
              <a:cs typeface="Times New Roman" panose="02020603050405020304" pitchFamily="18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Verified recipes to enable the deployment of AI on HPC systems</a:t>
            </a:r>
            <a:endParaRPr lang="en-US" sz="2000" dirty="0">
              <a:solidFill>
                <a:schemeClr val="bg1"/>
              </a:solidFill>
              <a:latin typeface="+mj-lt"/>
              <a:ea typeface="Arial"/>
              <a:cs typeface="Times New Roman" panose="02020603050405020304" pitchFamily="18" charset="0"/>
            </a:endParaRPr>
          </a:p>
        </p:txBody>
      </p:sp>
      <p:sp>
        <p:nvSpPr>
          <p:cNvPr id="10" name="Rectangle 5"/>
          <p:cNvSpPr/>
          <p:nvPr/>
        </p:nvSpPr>
        <p:spPr>
          <a:xfrm>
            <a:off x="730275" y="1556792"/>
            <a:ext cx="10801598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Together</a:t>
            </a:r>
            <a: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/>
            </a:r>
            <a:b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</a:br>
            <a:endParaRPr lang="en-US" sz="2000" dirty="0">
              <a:solidFill>
                <a:schemeClr val="bg1"/>
              </a:solidFill>
              <a:latin typeface="+mj-lt"/>
              <a:ea typeface="Arial"/>
              <a:cs typeface="Times New Roman" panose="02020603050405020304" pitchFamily="18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Demonstrate vertically integrated solutions on showcase applications highlighting HPAI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BoF</a:t>
            </a:r>
            <a:r>
              <a:rPr lang="en-US" sz="2000" dirty="0" smtClean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, presentations</a:t>
            </a:r>
            <a: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, workshops and tutorials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 Create a community-focused HPC/AI benchmark suite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ea typeface="Arial"/>
                <a:cs typeface="Times New Roman" panose="02020603050405020304" pitchFamily="18" charset="0"/>
              </a:rPr>
              <a:t> Container recipes,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43323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6801" y="978630"/>
            <a:ext cx="7204185" cy="54039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Large Hadron Collider (LHC)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  <a:defRPr/>
            </a:pPr>
            <a:fld id="{3BF50220-DD9C-47A5-93EE-42AF7A75DF71}" type="slidenum">
              <a:rPr lang="en-GB">
                <a:solidFill>
                  <a:srgbClr val="2D2D8A">
                    <a:lumMod val="75000"/>
                  </a:srgbClr>
                </a:solidFill>
                <a:latin typeface="Arial" charset="0"/>
              </a:rPr>
              <a:pPr defTabSz="1219170"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GB">
              <a:solidFill>
                <a:srgbClr val="2D2D8A">
                  <a:lumMod val="75000"/>
                </a:srgbClr>
              </a:solidFill>
              <a:latin typeface="Arial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 cstate="email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2927" y="1250212"/>
            <a:ext cx="2711747" cy="2033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5" cstate="email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600" y="4337637"/>
            <a:ext cx="2963259" cy="1971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11" name="Picture 1"/>
          <p:cNvPicPr>
            <a:picLocks noChangeAspect="1" noChangeArrowheads="1"/>
          </p:cNvPicPr>
          <p:nvPr/>
        </p:nvPicPr>
        <p:blipFill>
          <a:blip r:embed="rId6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37600" y="1286308"/>
            <a:ext cx="3089763" cy="1615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95328" y="4820224"/>
            <a:ext cx="2029873" cy="148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842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BF50220-DD9C-47A5-93EE-42AF7A75DF71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Higgs Boson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97600" y="1193800"/>
            <a:ext cx="2336800" cy="30366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18401" y="1905000"/>
            <a:ext cx="2461983" cy="3124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2801" y="4073904"/>
            <a:ext cx="3352800" cy="22379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76CFEB-F22D-41FC-A56D-D3EA74EDA8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169" y="1156706"/>
            <a:ext cx="5635335" cy="517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11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3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24080"/>
            <a:ext cx="12216711" cy="688208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64753" y="381000"/>
            <a:ext cx="11887200" cy="1422400"/>
          </a:xfrm>
        </p:spPr>
        <p:txBody>
          <a:bodyPr/>
          <a:lstStyle/>
          <a:p>
            <a:pPr marL="0" indent="0" algn="ctr">
              <a:buNone/>
            </a:pPr>
            <a:r>
              <a:rPr lang="en-GB" sz="3200" dirty="0">
                <a:solidFill>
                  <a:srgbClr val="FFC000"/>
                </a:solidFill>
              </a:rPr>
              <a:t>The Higgs Boson completes the Standard Model,</a:t>
            </a:r>
          </a:p>
          <a:p>
            <a:pPr marL="0" indent="0" algn="ctr">
              <a:buNone/>
            </a:pPr>
            <a:r>
              <a:rPr lang="en-GB" sz="3200" dirty="0">
                <a:solidFill>
                  <a:srgbClr val="FFC000"/>
                </a:solidFill>
              </a:rPr>
              <a:t>but the Model explains only about 5% of our Universe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 bwMode="auto">
          <a:xfrm>
            <a:off x="164753" y="4546600"/>
            <a:ext cx="11887200" cy="142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>
                  <a:lumMod val="50000"/>
                  <a:lumOff val="50000"/>
                </a:schemeClr>
              </a:buClr>
              <a:buSzPct val="120000"/>
              <a:buFont typeface="Wingdings" pitchFamily="2" charset="2"/>
              <a:buChar char="§"/>
              <a:defRPr sz="280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>
                  <a:lumMod val="65000"/>
                  <a:lumOff val="35000"/>
                </a:schemeClr>
              </a:buClr>
              <a:buSzPct val="120000"/>
              <a:buFont typeface="Arial" pitchFamily="34" charset="0"/>
              <a:buChar char="•"/>
              <a:defRPr sz="240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>
                  <a:lumMod val="50000"/>
                  <a:lumOff val="50000"/>
                </a:schemeClr>
              </a:buClr>
              <a:buSzPct val="120000"/>
              <a:buFont typeface="Arial" pitchFamily="34" charset="0"/>
              <a:buChar char="›"/>
              <a:defRPr sz="200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120000"/>
              <a:buChar char="–"/>
              <a:defRPr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120000"/>
              <a:buChar char="»"/>
              <a:defRPr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120000"/>
              <a:buChar char="»"/>
              <a:defRPr>
                <a:solidFill>
                  <a:srgbClr val="15539C"/>
                </a:solidFill>
                <a:latin typeface="Franklin Gothic Book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120000"/>
              <a:buChar char="»"/>
              <a:defRPr>
                <a:solidFill>
                  <a:srgbClr val="15539C"/>
                </a:solidFill>
                <a:latin typeface="Franklin Gothic Book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120000"/>
              <a:buChar char="»"/>
              <a:defRPr>
                <a:solidFill>
                  <a:srgbClr val="15539C"/>
                </a:solidFill>
                <a:latin typeface="Franklin Gothic Book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120000"/>
              <a:buChar char="»"/>
              <a:defRPr>
                <a:solidFill>
                  <a:srgbClr val="15539C"/>
                </a:solidFill>
                <a:latin typeface="Franklin Gothic Book" pitchFamily="34" charset="0"/>
              </a:defRPr>
            </a:lvl9pPr>
          </a:lstStyle>
          <a:p>
            <a:pPr marL="0" indent="0" algn="ctr">
              <a:buNone/>
            </a:pPr>
            <a:r>
              <a:rPr lang="en-GB" sz="3200" kern="0" dirty="0">
                <a:solidFill>
                  <a:srgbClr val="FFC000"/>
                </a:solidFill>
              </a:rPr>
              <a:t>What is the other 95% of the Universe made of?</a:t>
            </a:r>
          </a:p>
          <a:p>
            <a:pPr marL="0" indent="0" algn="ctr">
              <a:buNone/>
            </a:pPr>
            <a:r>
              <a:rPr lang="en-GB" sz="3200" kern="0" dirty="0">
                <a:solidFill>
                  <a:srgbClr val="FFC000"/>
                </a:solidFill>
              </a:rPr>
              <a:t>How does gravity really works?</a:t>
            </a:r>
          </a:p>
          <a:p>
            <a:pPr marL="0" indent="0" algn="ctr">
              <a:buNone/>
            </a:pPr>
            <a:r>
              <a:rPr lang="en-GB" sz="3200" kern="0" dirty="0">
                <a:solidFill>
                  <a:srgbClr val="FFC000"/>
                </a:solidFill>
              </a:rPr>
              <a:t>Why there is no antimatter in </a:t>
            </a:r>
            <a:r>
              <a:rPr lang="en-GB" sz="3200" kern="0" dirty="0" smtClean="0">
                <a:solidFill>
                  <a:srgbClr val="FFC000"/>
                </a:solidFill>
              </a:rPr>
              <a:t>nature</a:t>
            </a:r>
            <a:r>
              <a:rPr lang="en-GB" sz="3200" kern="0" dirty="0">
                <a:solidFill>
                  <a:srgbClr val="FFC000"/>
                </a:solidFill>
              </a:rPr>
              <a:t>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pPr>
              <a:defRPr/>
            </a:pPr>
            <a:fld id="{3BF50220-DD9C-47A5-93EE-42AF7A75DF71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7706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</a:t>
            </a:r>
            <a:r>
              <a:rPr lang="mr-IN" dirty="0"/>
              <a:t>…</a:t>
            </a:r>
            <a:r>
              <a:rPr lang="en-US" dirty="0"/>
              <a:t>Big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023" y="1936461"/>
            <a:ext cx="8352050" cy="492153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ea typeface="Century Gothic" charset="0"/>
                <a:cs typeface="Century Gothic" charset="0"/>
              </a:rPr>
              <a:t>Accelerators infrastructure </a:t>
            </a:r>
            <a:r>
              <a:rPr lang="en-US" dirty="0">
                <a:ea typeface="Century Gothic" charset="0"/>
                <a:cs typeface="Century Gothic" charset="0"/>
              </a:rPr>
              <a:t>(control systems, monitoring )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ea typeface="Century Gothic" charset="0"/>
                <a:cs typeface="Century Gothic" charset="0"/>
              </a:rPr>
              <a:t>9600 magnets for Beam Control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ea typeface="Century Gothic" charset="0"/>
                <a:cs typeface="Century Gothic" charset="0"/>
              </a:rPr>
              <a:t>1232 superconducting dipoles for bending</a:t>
            </a:r>
          </a:p>
          <a:p>
            <a:pPr>
              <a:lnSpc>
                <a:spcPct val="120000"/>
              </a:lnSpc>
            </a:pPr>
            <a:r>
              <a:rPr lang="en-US" b="1" dirty="0">
                <a:ea typeface="Century Gothic" charset="0"/>
                <a:cs typeface="Century Gothic" charset="0"/>
              </a:rPr>
              <a:t>Experiments</a:t>
            </a:r>
            <a:r>
              <a:rPr lang="en-US" dirty="0">
                <a:ea typeface="Century Gothic" charset="0"/>
                <a:cs typeface="Century Gothic" charset="0"/>
              </a:rPr>
              <a:t> (detectors &amp; physics data)</a:t>
            </a:r>
          </a:p>
          <a:p>
            <a:pPr lvl="1">
              <a:lnSpc>
                <a:spcPct val="120000"/>
              </a:lnSpc>
            </a:pPr>
            <a:r>
              <a:rPr lang="en-US" b="1" dirty="0">
                <a:ea typeface="Century Gothic" charset="0"/>
                <a:cs typeface="Century Gothic" charset="0"/>
              </a:rPr>
              <a:t>330 PB of collisions data </a:t>
            </a:r>
            <a:r>
              <a:rPr lang="en-US" dirty="0">
                <a:ea typeface="Century Gothic" charset="0"/>
                <a:cs typeface="Century Gothic" charset="0"/>
              </a:rPr>
              <a:t>stored by December </a:t>
            </a:r>
            <a:r>
              <a:rPr lang="en-US" dirty="0" smtClean="0">
                <a:ea typeface="Century Gothic" charset="0"/>
                <a:cs typeface="Century Gothic" charset="0"/>
              </a:rPr>
              <a:t>2018</a:t>
            </a:r>
            <a:endParaRPr lang="en-US" dirty="0">
              <a:ea typeface="Century Gothic" charset="0"/>
              <a:cs typeface="Century Gothic" charset="0"/>
            </a:endParaRPr>
          </a:p>
          <a:p>
            <a:pPr>
              <a:lnSpc>
                <a:spcPct val="120000"/>
              </a:lnSpc>
            </a:pPr>
            <a:r>
              <a:rPr lang="en-US" b="1" dirty="0">
                <a:ea typeface="Century Gothic" charset="0"/>
                <a:cs typeface="Century Gothic" charset="0"/>
              </a:rPr>
              <a:t>The computing infrastructure</a:t>
            </a:r>
            <a:r>
              <a:rPr lang="en-US" dirty="0">
                <a:ea typeface="Century Gothic" charset="0"/>
                <a:cs typeface="Century Gothic" charset="0"/>
              </a:rPr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ea typeface="Century Gothic" charset="0"/>
                <a:cs typeface="Century Gothic" charset="0"/>
              </a:rPr>
              <a:t>Large sets of metrics collected from system components (CPU and batch, disk and archive storage, network topology and flows, and application throughput)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LHC data </a:t>
            </a:r>
            <a:r>
              <a:rPr lang="en-US" dirty="0" smtClean="0"/>
              <a:t>represents </a:t>
            </a:r>
            <a:r>
              <a:rPr lang="en-US" dirty="0"/>
              <a:t>a challenge since it is </a:t>
            </a:r>
            <a:r>
              <a:rPr lang="en-US" b="1" dirty="0">
                <a:ea typeface="Century Gothic" charset="0"/>
                <a:cs typeface="Century Gothic" charset="0"/>
              </a:rPr>
              <a:t>multi-structured, hybrid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ea typeface="Century Gothic" charset="0"/>
                <a:cs typeface="Century Gothic" charset="0"/>
              </a:rPr>
              <a:t>Metadata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ea typeface="Century Gothic" charset="0"/>
                <a:cs typeface="Century Gothic" charset="0"/>
              </a:rPr>
              <a:t>Databases Aggregation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ea typeface="Century Gothic" charset="0"/>
                <a:cs typeface="Century Gothic" charset="0"/>
              </a:rPr>
              <a:t>Evolving Data model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LHC is entering the Big Data era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883845" y="4427965"/>
            <a:ext cx="3556545" cy="2012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 baseline="0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rgbClr val="18AF9B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rgbClr val="F28F3B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rgbClr val="393E9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rgbClr val="393E9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latin typeface="+mj-lt"/>
              <a:ea typeface="Century Gothic" charset="0"/>
              <a:cs typeface="Century Gothic" charset="0"/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6821451" y="2870115"/>
            <a:ext cx="5181600" cy="34646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endParaRPr lang="en-US" dirty="0">
              <a:latin typeface="+mj-lt"/>
              <a:ea typeface="Century Gothic" charset="0"/>
              <a:cs typeface="Century Gothic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921" y="71895"/>
            <a:ext cx="3363130" cy="166728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431" y="1384511"/>
            <a:ext cx="3453656" cy="17762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224" y="2870115"/>
            <a:ext cx="3427157" cy="1762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737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11" y="594968"/>
            <a:ext cx="10515600" cy="663574"/>
          </a:xfrm>
        </p:spPr>
        <p:txBody>
          <a:bodyPr>
            <a:normAutofit/>
          </a:bodyPr>
          <a:lstStyle/>
          <a:p>
            <a:r>
              <a:rPr lang="fr-CH" dirty="0" err="1" smtClean="0"/>
              <a:t>From</a:t>
            </a:r>
            <a:r>
              <a:rPr lang="fr-CH" dirty="0" smtClean="0"/>
              <a:t> </a:t>
            </a:r>
            <a:r>
              <a:rPr lang="fr-CH" dirty="0" err="1" smtClean="0"/>
              <a:t>ridiculously</a:t>
            </a:r>
            <a:r>
              <a:rPr lang="fr-CH" dirty="0" smtClean="0"/>
              <a:t> </a:t>
            </a:r>
            <a:r>
              <a:rPr lang="fr-CH" dirty="0" err="1" smtClean="0"/>
              <a:t>difficult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011359" y="4464423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CMS simulation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535C66-F3CE-40A0-B2E6-D61F74CB4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44" y="1564234"/>
            <a:ext cx="4815544" cy="333150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CB8EB15-2D6D-423C-AE23-BC0EDC070742}"/>
              </a:ext>
            </a:extLst>
          </p:cNvPr>
          <p:cNvGrpSpPr/>
          <p:nvPr/>
        </p:nvGrpSpPr>
        <p:grpSpPr>
          <a:xfrm>
            <a:off x="4908451" y="2217494"/>
            <a:ext cx="7172156" cy="4140769"/>
            <a:chOff x="7023043" y="3104574"/>
            <a:chExt cx="9562875" cy="552102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6F75686-BC6E-40A3-9734-1EC3ACD3C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27999" y="3104574"/>
              <a:ext cx="7352964" cy="4044131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4226CC1-2791-4852-B43C-7252C25DED81}"/>
                </a:ext>
              </a:extLst>
            </p:cNvPr>
            <p:cNvSpPr/>
            <p:nvPr/>
          </p:nvSpPr>
          <p:spPr>
            <a:xfrm>
              <a:off x="7023043" y="7689957"/>
              <a:ext cx="9562875" cy="93564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97500"/>
            </a:bodyPr>
            <a:lstStyle/>
            <a:p>
              <a:pPr>
                <a:lnSpc>
                  <a:spcPct val="90000"/>
                </a:lnSpc>
                <a:spcBef>
                  <a:spcPct val="0"/>
                </a:spcBef>
              </a:pPr>
              <a:r>
                <a:rPr lang="en-US" sz="4400" b="1" dirty="0">
                  <a:solidFill>
                    <a:srgbClr val="393E91"/>
                  </a:solidFill>
                  <a:latin typeface="Arial Black" charset="0"/>
                </a:rPr>
                <a:t>...to almost impossible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6595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75262"/>
            <a:ext cx="6223089" cy="916215"/>
          </a:xfrm>
        </p:spPr>
        <p:txBody>
          <a:bodyPr>
            <a:normAutofit/>
          </a:bodyPr>
          <a:lstStyle/>
          <a:p>
            <a:r>
              <a:rPr lang="en-US" dirty="0"/>
              <a:t>HPC and AI convergence in </a:t>
            </a:r>
            <a:r>
              <a:rPr lang="en-US" dirty="0" smtClean="0"/>
              <a:t>HEP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435" y="1926769"/>
            <a:ext cx="5652654" cy="4399329"/>
          </a:xfrm>
        </p:spPr>
        <p:txBody>
          <a:bodyPr>
            <a:normAutofit fontScale="92500"/>
          </a:bodyPr>
          <a:lstStyle/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n-US" dirty="0" smtClean="0"/>
              <a:t>Deep </a:t>
            </a:r>
            <a:r>
              <a:rPr lang="en-US" dirty="0"/>
              <a:t>Learning </a:t>
            </a:r>
            <a:r>
              <a:rPr lang="en-US" dirty="0" smtClean="0"/>
              <a:t>applications quickly multiply in High Energy Physics (HEP)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n-US" dirty="0" smtClean="0"/>
              <a:t>Extensive NN training will be a </a:t>
            </a:r>
            <a:r>
              <a:rPr lang="en-US" dirty="0"/>
              <a:t>new workflow </a:t>
            </a:r>
            <a:r>
              <a:rPr lang="en-US" dirty="0" smtClean="0"/>
              <a:t>for large </a:t>
            </a:r>
            <a:r>
              <a:rPr lang="en-US" dirty="0"/>
              <a:t>HEP experiments</a:t>
            </a:r>
          </a:p>
          <a:p>
            <a:pPr marL="800100" lvl="1" indent="-342900">
              <a:lnSpc>
                <a:spcPct val="100000"/>
              </a:lnSpc>
              <a:buFont typeface="Arial" charset="0"/>
              <a:buChar char="•"/>
            </a:pPr>
            <a:r>
              <a:rPr lang="en-US" dirty="0" err="1"/>
              <a:t>M</a:t>
            </a:r>
            <a:r>
              <a:rPr lang="en-US" dirty="0" err="1" smtClean="0"/>
              <a:t>aximise</a:t>
            </a:r>
            <a:r>
              <a:rPr lang="en-US" dirty="0" smtClean="0"/>
              <a:t> performances</a:t>
            </a:r>
            <a:endParaRPr lang="en-US" dirty="0"/>
          </a:p>
          <a:p>
            <a:pPr marL="800100" lvl="1" indent="-342900">
              <a:lnSpc>
                <a:spcPct val="100000"/>
              </a:lnSpc>
              <a:buFont typeface="Arial" charset="0"/>
              <a:buChar char="•"/>
            </a:pPr>
            <a:r>
              <a:rPr lang="en-US" dirty="0" smtClean="0"/>
              <a:t>Fast </a:t>
            </a:r>
            <a:r>
              <a:rPr lang="en-US" dirty="0"/>
              <a:t>turn-around for </a:t>
            </a:r>
            <a:r>
              <a:rPr lang="en-US" dirty="0" smtClean="0"/>
              <a:t>new trainings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n-US" dirty="0" smtClean="0"/>
              <a:t>Need </a:t>
            </a:r>
            <a:r>
              <a:rPr lang="en-US" dirty="0"/>
              <a:t>dedicated hardware to </a:t>
            </a:r>
            <a:r>
              <a:rPr lang="en-US" dirty="0" smtClean="0"/>
              <a:t>be effective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n-US" dirty="0" smtClean="0"/>
              <a:t>HPC creates new AI models</a:t>
            </a:r>
          </a:p>
          <a:p>
            <a:pPr lvl="1"/>
            <a:r>
              <a:rPr lang="en-US" dirty="0"/>
              <a:t>Complicated network optimizations can have high computational cost</a:t>
            </a:r>
          </a:p>
          <a:p>
            <a:r>
              <a:rPr lang="en-US" b="1" dirty="0"/>
              <a:t>Train production-ready algorithms on </a:t>
            </a:r>
            <a:r>
              <a:rPr lang="en-US" b="1" dirty="0" smtClean="0"/>
              <a:t>HPC</a:t>
            </a:r>
            <a:endParaRPr lang="en-US" b="1" dirty="0"/>
          </a:p>
        </p:txBody>
      </p:sp>
      <p:pic>
        <p:nvPicPr>
          <p:cNvPr id="6" name="Inhaltsplatzhalter 6" descr="lhc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6846277" y="0"/>
            <a:ext cx="5345723" cy="357815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  <p:pic>
        <p:nvPicPr>
          <p:cNvPr id="8" name="0215E477-3742-4738-B227-C1B6419FDE54-L0-0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8698" y="2780080"/>
            <a:ext cx="4793302" cy="2692708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443"/>
          <a:stretch/>
        </p:blipFill>
        <p:spPr>
          <a:xfrm>
            <a:off x="6400800" y="5058486"/>
            <a:ext cx="5345723" cy="1670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87878" y="5546919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Detector occupation </a:t>
            </a:r>
            <a:r>
              <a:rPr lang="en-US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map</a:t>
            </a:r>
          </a:p>
        </p:txBody>
      </p:sp>
    </p:spTree>
    <p:extLst>
      <p:ext uri="{BB962C8B-B14F-4D97-AF65-F5344CB8AC3E}">
        <p14:creationId xmlns:p14="http://schemas.microsoft.com/office/powerpoint/2010/main" val="408625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970" y="404777"/>
            <a:ext cx="10515600" cy="663574"/>
          </a:xfrm>
        </p:spPr>
        <p:txBody>
          <a:bodyPr>
            <a:normAutofit/>
          </a:bodyPr>
          <a:lstStyle/>
          <a:p>
            <a:r>
              <a:rPr lang="en-US" dirty="0" smtClean="0"/>
              <a:t>Monte Carlo Simulation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77022" y="2294816"/>
            <a:ext cx="7618167" cy="15040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 dirty="0"/>
              <a:t>Understand how detector design </a:t>
            </a:r>
            <a:r>
              <a:rPr lang="en-US" sz="2200" dirty="0" smtClean="0"/>
              <a:t>affects </a:t>
            </a:r>
            <a:r>
              <a:rPr lang="en-US" sz="2200" dirty="0"/>
              <a:t>measurements and physics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rgbClr val="18AF9B"/>
                </a:solidFill>
              </a:rPr>
              <a:t>C</a:t>
            </a:r>
            <a:r>
              <a:rPr lang="en-US" dirty="0" smtClean="0">
                <a:solidFill>
                  <a:srgbClr val="18AF9B"/>
                </a:solidFill>
              </a:rPr>
              <a:t>orrect </a:t>
            </a:r>
            <a:r>
              <a:rPr lang="en-US" dirty="0">
                <a:solidFill>
                  <a:srgbClr val="18AF9B"/>
                </a:solidFill>
              </a:rPr>
              <a:t>for inefficiencies, inaccuracies, </a:t>
            </a:r>
            <a:r>
              <a:rPr lang="en-US" dirty="0" smtClean="0">
                <a:solidFill>
                  <a:srgbClr val="18AF9B"/>
                </a:solidFill>
              </a:rPr>
              <a:t>unknowns</a:t>
            </a:r>
            <a:endParaRPr lang="en-US" dirty="0">
              <a:solidFill>
                <a:srgbClr val="18AF9B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dirty="0"/>
              <a:t>Compare theory models to </a:t>
            </a:r>
            <a:r>
              <a:rPr lang="en-US" dirty="0" smtClean="0"/>
              <a:t>data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9</a:t>
            </a:fld>
            <a:endParaRPr lang="uk-U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4196" y="147916"/>
            <a:ext cx="3481432" cy="33263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624587" y="1811075"/>
            <a:ext cx="10358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rPr>
              <a:t>Higgs boson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1" t="13547" r="6854" b="3496"/>
          <a:stretch/>
        </p:blipFill>
        <p:spPr>
          <a:xfrm>
            <a:off x="6748290" y="3731096"/>
            <a:ext cx="5443710" cy="3126904"/>
          </a:xfrm>
          <a:prstGeom prst="rect">
            <a:avLst/>
          </a:prstGeom>
        </p:spPr>
      </p:pic>
      <p:pic>
        <p:nvPicPr>
          <p:cNvPr id="13" name="Picture 12" descr="downloa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0602" y="3543419"/>
            <a:ext cx="981398" cy="695411"/>
          </a:xfrm>
          <a:prstGeom prst="rect">
            <a:avLst/>
          </a:prstGeom>
          <a:effectLst/>
        </p:spPr>
      </p:pic>
      <p:sp>
        <p:nvSpPr>
          <p:cNvPr id="14" name="Content Placeholder 4"/>
          <p:cNvSpPr txBox="1">
            <a:spLocks/>
          </p:cNvSpPr>
          <p:nvPr/>
        </p:nvSpPr>
        <p:spPr>
          <a:xfrm>
            <a:off x="62110" y="3543419"/>
            <a:ext cx="5176505" cy="1966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 baseline="0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rgbClr val="18AF9B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rgbClr val="F28F3B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rgbClr val="393E9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rgbClr val="393E9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grpSp>
        <p:nvGrpSpPr>
          <p:cNvPr id="15" name="Group 14"/>
          <p:cNvGrpSpPr/>
          <p:nvPr/>
        </p:nvGrpSpPr>
        <p:grpSpPr>
          <a:xfrm>
            <a:off x="5065292" y="4923882"/>
            <a:ext cx="2829897" cy="1934118"/>
            <a:chOff x="8136865" y="3895020"/>
            <a:chExt cx="3733420" cy="2754693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32" t="9271" r="51705"/>
            <a:stretch/>
          </p:blipFill>
          <p:spPr>
            <a:xfrm>
              <a:off x="8136865" y="3895020"/>
              <a:ext cx="3733420" cy="2754693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8938507" y="4832075"/>
              <a:ext cx="1622343" cy="2974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1600"/>
                </a:spcBef>
              </a:pPr>
              <a:r>
                <a:rPr lang="en-US" sz="1333" dirty="0" smtClean="0"/>
                <a:t>CMS experiment</a:t>
              </a:r>
              <a:endParaRPr lang="en-US" sz="1333" dirty="0"/>
            </a:p>
          </p:txBody>
        </p:sp>
        <p:sp>
          <p:nvSpPr>
            <p:cNvPr id="18" name="Arc 4"/>
            <p:cNvSpPr/>
            <p:nvPr/>
          </p:nvSpPr>
          <p:spPr>
            <a:xfrm flipV="1">
              <a:off x="8587976" y="5673692"/>
              <a:ext cx="2988123" cy="639463"/>
            </a:xfrm>
            <a:custGeom>
              <a:avLst/>
              <a:gdLst>
                <a:gd name="connsiteX0" fmla="*/ 3720901 w 7538224"/>
                <a:gd name="connsiteY0" fmla="*/ 36 h 886021"/>
                <a:gd name="connsiteX1" fmla="*/ 4148252 w 7538224"/>
                <a:gd name="connsiteY1" fmla="*/ 2247 h 886021"/>
                <a:gd name="connsiteX2" fmla="*/ 7321730 w 7538224"/>
                <a:gd name="connsiteY2" fmla="*/ 295030 h 886021"/>
                <a:gd name="connsiteX3" fmla="*/ 3769112 w 7538224"/>
                <a:gd name="connsiteY3" fmla="*/ 443011 h 886021"/>
                <a:gd name="connsiteX4" fmla="*/ 3720901 w 7538224"/>
                <a:gd name="connsiteY4" fmla="*/ 36 h 886021"/>
                <a:gd name="connsiteX0" fmla="*/ 3720901 w 7538224"/>
                <a:gd name="connsiteY0" fmla="*/ 36 h 886021"/>
                <a:gd name="connsiteX1" fmla="*/ 4148252 w 7538224"/>
                <a:gd name="connsiteY1" fmla="*/ 2247 h 886021"/>
                <a:gd name="connsiteX2" fmla="*/ 7321730 w 7538224"/>
                <a:gd name="connsiteY2" fmla="*/ 295030 h 886021"/>
                <a:gd name="connsiteX0" fmla="*/ 0 w 3623132"/>
                <a:gd name="connsiteY0" fmla="*/ 0 h 442975"/>
                <a:gd name="connsiteX1" fmla="*/ 427351 w 3623132"/>
                <a:gd name="connsiteY1" fmla="*/ 2211 h 442975"/>
                <a:gd name="connsiteX2" fmla="*/ 3600829 w 3623132"/>
                <a:gd name="connsiteY2" fmla="*/ 294994 h 442975"/>
                <a:gd name="connsiteX3" fmla="*/ 48211 w 3623132"/>
                <a:gd name="connsiteY3" fmla="*/ 442975 h 442975"/>
                <a:gd name="connsiteX4" fmla="*/ 0 w 3623132"/>
                <a:gd name="connsiteY4" fmla="*/ 0 h 442975"/>
                <a:gd name="connsiteX0" fmla="*/ 0 w 3623132"/>
                <a:gd name="connsiteY0" fmla="*/ 0 h 442975"/>
                <a:gd name="connsiteX1" fmla="*/ 427351 w 3623132"/>
                <a:gd name="connsiteY1" fmla="*/ 2211 h 442975"/>
                <a:gd name="connsiteX2" fmla="*/ 3623132 w 3623132"/>
                <a:gd name="connsiteY2" fmla="*/ 216935 h 442975"/>
                <a:gd name="connsiteX0" fmla="*/ 0 w 3623132"/>
                <a:gd name="connsiteY0" fmla="*/ 0 h 442975"/>
                <a:gd name="connsiteX1" fmla="*/ 427351 w 3623132"/>
                <a:gd name="connsiteY1" fmla="*/ 2211 h 442975"/>
                <a:gd name="connsiteX2" fmla="*/ 3600829 w 3623132"/>
                <a:gd name="connsiteY2" fmla="*/ 294994 h 442975"/>
                <a:gd name="connsiteX3" fmla="*/ 48211 w 3623132"/>
                <a:gd name="connsiteY3" fmla="*/ 442975 h 442975"/>
                <a:gd name="connsiteX4" fmla="*/ 0 w 3623132"/>
                <a:gd name="connsiteY4" fmla="*/ 0 h 442975"/>
                <a:gd name="connsiteX0" fmla="*/ 0 w 3623132"/>
                <a:gd name="connsiteY0" fmla="*/ 0 h 442975"/>
                <a:gd name="connsiteX1" fmla="*/ 427351 w 3623132"/>
                <a:gd name="connsiteY1" fmla="*/ 2211 h 442975"/>
                <a:gd name="connsiteX2" fmla="*/ 3623132 w 3623132"/>
                <a:gd name="connsiteY2" fmla="*/ 216935 h 442975"/>
                <a:gd name="connsiteX0" fmla="*/ 0 w 3623132"/>
                <a:gd name="connsiteY0" fmla="*/ 0 h 442975"/>
                <a:gd name="connsiteX1" fmla="*/ 427351 w 3623132"/>
                <a:gd name="connsiteY1" fmla="*/ 2211 h 442975"/>
                <a:gd name="connsiteX2" fmla="*/ 3611980 w 3623132"/>
                <a:gd name="connsiteY2" fmla="*/ 283842 h 442975"/>
                <a:gd name="connsiteX3" fmla="*/ 48211 w 3623132"/>
                <a:gd name="connsiteY3" fmla="*/ 442975 h 442975"/>
                <a:gd name="connsiteX4" fmla="*/ 0 w 3623132"/>
                <a:gd name="connsiteY4" fmla="*/ 0 h 442975"/>
                <a:gd name="connsiteX0" fmla="*/ 0 w 3623132"/>
                <a:gd name="connsiteY0" fmla="*/ 0 h 442975"/>
                <a:gd name="connsiteX1" fmla="*/ 427351 w 3623132"/>
                <a:gd name="connsiteY1" fmla="*/ 2211 h 442975"/>
                <a:gd name="connsiteX2" fmla="*/ 3623132 w 3623132"/>
                <a:gd name="connsiteY2" fmla="*/ 216935 h 442975"/>
                <a:gd name="connsiteX0" fmla="*/ 0 w 3634283"/>
                <a:gd name="connsiteY0" fmla="*/ 0 h 442975"/>
                <a:gd name="connsiteX1" fmla="*/ 427351 w 3634283"/>
                <a:gd name="connsiteY1" fmla="*/ 2211 h 442975"/>
                <a:gd name="connsiteX2" fmla="*/ 3611980 w 3634283"/>
                <a:gd name="connsiteY2" fmla="*/ 283842 h 442975"/>
                <a:gd name="connsiteX3" fmla="*/ 48211 w 3634283"/>
                <a:gd name="connsiteY3" fmla="*/ 442975 h 442975"/>
                <a:gd name="connsiteX4" fmla="*/ 0 w 3634283"/>
                <a:gd name="connsiteY4" fmla="*/ 0 h 442975"/>
                <a:gd name="connsiteX0" fmla="*/ 0 w 3634283"/>
                <a:gd name="connsiteY0" fmla="*/ 0 h 442975"/>
                <a:gd name="connsiteX1" fmla="*/ 427351 w 3634283"/>
                <a:gd name="connsiteY1" fmla="*/ 2211 h 442975"/>
                <a:gd name="connsiteX2" fmla="*/ 3634283 w 3634283"/>
                <a:gd name="connsiteY2" fmla="*/ 250388 h 442975"/>
                <a:gd name="connsiteX0" fmla="*/ 0 w 3634283"/>
                <a:gd name="connsiteY0" fmla="*/ 0 h 555804"/>
                <a:gd name="connsiteX1" fmla="*/ 427351 w 3634283"/>
                <a:gd name="connsiteY1" fmla="*/ 2211 h 555804"/>
                <a:gd name="connsiteX2" fmla="*/ 3611980 w 3634283"/>
                <a:gd name="connsiteY2" fmla="*/ 283842 h 555804"/>
                <a:gd name="connsiteX3" fmla="*/ 2267304 w 3634283"/>
                <a:gd name="connsiteY3" fmla="*/ 555804 h 555804"/>
                <a:gd name="connsiteX4" fmla="*/ 48211 w 3634283"/>
                <a:gd name="connsiteY4" fmla="*/ 442975 h 555804"/>
                <a:gd name="connsiteX5" fmla="*/ 0 w 3634283"/>
                <a:gd name="connsiteY5" fmla="*/ 0 h 555804"/>
                <a:gd name="connsiteX0" fmla="*/ 0 w 3634283"/>
                <a:gd name="connsiteY0" fmla="*/ 0 h 555804"/>
                <a:gd name="connsiteX1" fmla="*/ 427351 w 3634283"/>
                <a:gd name="connsiteY1" fmla="*/ 2211 h 555804"/>
                <a:gd name="connsiteX2" fmla="*/ 3634283 w 3634283"/>
                <a:gd name="connsiteY2" fmla="*/ 250388 h 55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4283" h="555804" stroke="0" extrusionOk="0">
                  <a:moveTo>
                    <a:pt x="0" y="0"/>
                  </a:moveTo>
                  <a:lnTo>
                    <a:pt x="427351" y="2211"/>
                  </a:lnTo>
                  <a:cubicBezTo>
                    <a:pt x="1877925" y="19449"/>
                    <a:pt x="3124970" y="122320"/>
                    <a:pt x="3611980" y="283842"/>
                  </a:cubicBezTo>
                  <a:cubicBezTo>
                    <a:pt x="3160038" y="300155"/>
                    <a:pt x="2719246" y="539491"/>
                    <a:pt x="2267304" y="555804"/>
                  </a:cubicBezTo>
                  <a:lnTo>
                    <a:pt x="48211" y="442975"/>
                  </a:lnTo>
                  <a:lnTo>
                    <a:pt x="0" y="0"/>
                  </a:lnTo>
                  <a:close/>
                </a:path>
                <a:path w="3634283" h="555804" fill="none">
                  <a:moveTo>
                    <a:pt x="0" y="0"/>
                  </a:moveTo>
                  <a:lnTo>
                    <a:pt x="427351" y="2211"/>
                  </a:lnTo>
                  <a:cubicBezTo>
                    <a:pt x="1877925" y="19449"/>
                    <a:pt x="3113819" y="166924"/>
                    <a:pt x="3634283" y="250388"/>
                  </a:cubicBezTo>
                </a:path>
              </a:pathLst>
            </a:cu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806054" y="5831932"/>
              <a:ext cx="10326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latin typeface="Arial" charset="0"/>
                  <a:ea typeface="Arial" charset="0"/>
                  <a:cs typeface="Arial" charset="0"/>
                </a:rPr>
                <a:t>Flat Budget</a:t>
              </a:r>
            </a:p>
          </p:txBody>
        </p:sp>
      </p:grpSp>
      <p:sp>
        <p:nvSpPr>
          <p:cNvPr id="20" name="Content Placeholder 6"/>
          <p:cNvSpPr txBox="1">
            <a:spLocks/>
          </p:cNvSpPr>
          <p:nvPr/>
        </p:nvSpPr>
        <p:spPr>
          <a:xfrm>
            <a:off x="319103" y="3987099"/>
            <a:ext cx="5415781" cy="1739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 baseline="0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rgbClr val="18AF9B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rgbClr val="F28F3B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rgbClr val="393E9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rgbClr val="393E9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Complex physics and geometry modeling</a:t>
            </a:r>
          </a:p>
          <a:p>
            <a:pPr lvl="1"/>
            <a:r>
              <a:rPr lang="en-US" sz="1400" dirty="0" smtClean="0"/>
              <a:t>&gt;</a:t>
            </a:r>
            <a:r>
              <a:rPr lang="en-US" dirty="0" smtClean="0"/>
              <a:t>50% of </a:t>
            </a:r>
            <a:r>
              <a:rPr lang="en-US" b="1" dirty="0" smtClean="0"/>
              <a:t>Worldwide LHC Computing Grid (WLCG) </a:t>
            </a:r>
            <a:r>
              <a:rPr lang="en-US" dirty="0" smtClean="0"/>
              <a:t>power today</a:t>
            </a:r>
          </a:p>
          <a:p>
            <a:r>
              <a:rPr lang="en-US" dirty="0" smtClean="0"/>
              <a:t>Increase by 100x by 2025!</a:t>
            </a:r>
          </a:p>
          <a:p>
            <a:pPr>
              <a:lnSpc>
                <a:spcPct val="100000"/>
              </a:lnSpc>
            </a:pPr>
            <a:endParaRPr lang="en-US" sz="2200" dirty="0"/>
          </a:p>
        </p:txBody>
      </p:sp>
      <p:sp>
        <p:nvSpPr>
          <p:cNvPr id="8" name="Rectangle 7"/>
          <p:cNvSpPr/>
          <p:nvPr/>
        </p:nvSpPr>
        <p:spPr>
          <a:xfrm>
            <a:off x="277022" y="1169453"/>
            <a:ext cx="62440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43996" indent="-530311" defTabSz="1414166">
              <a:spcBef>
                <a:spcPts val="2400"/>
              </a:spcBef>
              <a:defRPr sz="1740"/>
            </a:pPr>
            <a:r>
              <a:rPr lang="en-US" sz="2400" i="1">
                <a:solidFill>
                  <a:srgbClr val="2A7DBF"/>
                </a:solidFill>
                <a:latin typeface="Arial" charset="0"/>
                <a:ea typeface="Arial" charset="0"/>
                <a:cs typeface="Arial" charset="0"/>
              </a:rPr>
              <a:t>Essential for data analysis &amp; detector design</a:t>
            </a:r>
            <a:endParaRPr lang="en-US" sz="2400" i="1" dirty="0">
              <a:solidFill>
                <a:srgbClr val="2A7DBF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56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LRZ Farben 2018">
      <a:dk1>
        <a:srgbClr val="000000"/>
      </a:dk1>
      <a:lt1>
        <a:srgbClr val="FFFFFF"/>
      </a:lt1>
      <a:dk2>
        <a:srgbClr val="6991B9"/>
      </a:dk2>
      <a:lt2>
        <a:srgbClr val="C5C5C5"/>
      </a:lt2>
      <a:accent1>
        <a:srgbClr val="6CADDF"/>
      </a:accent1>
      <a:accent2>
        <a:srgbClr val="2467AB"/>
      </a:accent2>
      <a:accent3>
        <a:srgbClr val="003474"/>
      </a:accent3>
      <a:accent4>
        <a:srgbClr val="969696"/>
      </a:accent4>
      <a:accent5>
        <a:srgbClr val="575756"/>
      </a:accent5>
      <a:accent6>
        <a:srgbClr val="FF9A00"/>
      </a:accent6>
      <a:hlink>
        <a:srgbClr val="D36464"/>
      </a:hlink>
      <a:folHlink>
        <a:srgbClr val="D37B76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prstGeom prst="rect">
          <a:avLst/>
        </a:prstGeom>
        <a:solidFill>
          <a:schemeClr val="tx2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prstGeom prst="rect">
          <a:avLst/>
        </a:prstGeom>
        <a:ln w="38100" cap="sq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prstGeom prst="rect">
          <a:avLst/>
        </a:prstGeom>
        <a:noFill/>
      </a:spPr>
      <a:bodyPr/>
      <a:lstStyle/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987</Words>
  <Application>Microsoft Office PowerPoint</Application>
  <PresentationFormat>Breitbild</PresentationFormat>
  <Paragraphs>250</Paragraphs>
  <Slides>22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33" baseType="lpstr">
      <vt:lpstr>ＭＳ Ｐゴシック</vt:lpstr>
      <vt:lpstr>Arial</vt:lpstr>
      <vt:lpstr>Arial (Überschriften)</vt:lpstr>
      <vt:lpstr>Arial Black</vt:lpstr>
      <vt:lpstr>Calibri</vt:lpstr>
      <vt:lpstr>Century Gothic</vt:lpstr>
      <vt:lpstr>Helvetica</vt:lpstr>
      <vt:lpstr>Times New Roman</vt:lpstr>
      <vt:lpstr>Wingdings</vt:lpstr>
      <vt:lpstr>Wingdings 3</vt:lpstr>
      <vt:lpstr>Office-Design</vt:lpstr>
      <vt:lpstr>PowerPoint-Präsentation</vt:lpstr>
      <vt:lpstr>CERN</vt:lpstr>
      <vt:lpstr>The Large Hadron Collider (LHC)</vt:lpstr>
      <vt:lpstr>The Higgs Boson</vt:lpstr>
      <vt:lpstr>PowerPoint-Präsentation</vt:lpstr>
      <vt:lpstr>Why? …Big Data</vt:lpstr>
      <vt:lpstr>From ridiculously difficult…</vt:lpstr>
      <vt:lpstr>HPC and AI convergence in HEP</vt:lpstr>
      <vt:lpstr>Monte Carlo Simulation</vt:lpstr>
      <vt:lpstr>3D convolutional GAN</vt:lpstr>
      <vt:lpstr>Physics results validation</vt:lpstr>
      <vt:lpstr>Multi-Node Scaling Performance</vt:lpstr>
      <vt:lpstr>PowerPoint-Präsentation</vt:lpstr>
      <vt:lpstr>PowerPoint-Präsentation</vt:lpstr>
      <vt:lpstr>HPAI = </vt:lpstr>
      <vt:lpstr>Requirements for AI on HPC</vt:lpstr>
      <vt:lpstr>Key Challenges</vt:lpstr>
      <vt:lpstr> Charliecloud containers in HPC</vt:lpstr>
      <vt:lpstr>Achieving High Performance AI on Secure HPC Systems</vt:lpstr>
      <vt:lpstr>Example Slurm script</vt:lpstr>
      <vt:lpstr>Distributed TensorFlow Results</vt:lpstr>
      <vt:lpstr>Future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Brayford, David</dc:creator>
  <cp:lastModifiedBy>David Brayford</cp:lastModifiedBy>
  <cp:revision>61</cp:revision>
  <dcterms:modified xsi:type="dcterms:W3CDTF">2019-06-11T09:28:07Z</dcterms:modified>
</cp:coreProperties>
</file>